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389" r:id="rId3"/>
    <p:sldId id="276" r:id="rId4"/>
    <p:sldId id="263" r:id="rId5"/>
    <p:sldId id="377" r:id="rId6"/>
    <p:sldId id="378" r:id="rId7"/>
    <p:sldId id="379" r:id="rId8"/>
    <p:sldId id="380" r:id="rId9"/>
    <p:sldId id="381" r:id="rId10"/>
    <p:sldId id="382" r:id="rId11"/>
    <p:sldId id="334" r:id="rId12"/>
    <p:sldId id="335" r:id="rId13"/>
    <p:sldId id="336" r:id="rId14"/>
    <p:sldId id="337" r:id="rId15"/>
    <p:sldId id="338" r:id="rId16"/>
    <p:sldId id="339" r:id="rId17"/>
    <p:sldId id="340" r:id="rId18"/>
    <p:sldId id="350" r:id="rId19"/>
    <p:sldId id="351" r:id="rId20"/>
    <p:sldId id="352" r:id="rId21"/>
    <p:sldId id="353" r:id="rId22"/>
    <p:sldId id="354" r:id="rId23"/>
    <p:sldId id="355" r:id="rId24"/>
    <p:sldId id="356" r:id="rId25"/>
    <p:sldId id="357" r:id="rId26"/>
    <p:sldId id="317" r:id="rId27"/>
    <p:sldId id="257" r:id="rId28"/>
    <p:sldId id="390" r:id="rId29"/>
    <p:sldId id="282" r:id="rId30"/>
    <p:sldId id="279" r:id="rId31"/>
    <p:sldId id="280" r:id="rId32"/>
    <p:sldId id="278" r:id="rId33"/>
    <p:sldId id="281" r:id="rId34"/>
    <p:sldId id="283" r:id="rId35"/>
    <p:sldId id="285" r:id="rId36"/>
    <p:sldId id="287" r:id="rId37"/>
    <p:sldId id="288" r:id="rId38"/>
    <p:sldId id="289" r:id="rId39"/>
    <p:sldId id="290" r:id="rId40"/>
    <p:sldId id="291" r:id="rId41"/>
    <p:sldId id="292" r:id="rId42"/>
    <p:sldId id="293" r:id="rId43"/>
    <p:sldId id="294" r:id="rId44"/>
    <p:sldId id="298" r:id="rId45"/>
    <p:sldId id="299" r:id="rId46"/>
    <p:sldId id="300" r:id="rId47"/>
    <p:sldId id="301" r:id="rId48"/>
    <p:sldId id="303" r:id="rId49"/>
    <p:sldId id="310" r:id="rId50"/>
    <p:sldId id="343" r:id="rId51"/>
    <p:sldId id="345" r:id="rId52"/>
    <p:sldId id="346" r:id="rId53"/>
    <p:sldId id="347" r:id="rId54"/>
    <p:sldId id="341" r:id="rId55"/>
    <p:sldId id="348" r:id="rId56"/>
    <p:sldId id="342" r:id="rId57"/>
    <p:sldId id="304" r:id="rId58"/>
    <p:sldId id="305" r:id="rId59"/>
    <p:sldId id="306" r:id="rId60"/>
    <p:sldId id="308" r:id="rId61"/>
    <p:sldId id="383" r:id="rId62"/>
    <p:sldId id="384" r:id="rId63"/>
    <p:sldId id="385" r:id="rId64"/>
    <p:sldId id="386" r:id="rId65"/>
    <p:sldId id="387" r:id="rId66"/>
    <p:sldId id="388" r:id="rId67"/>
    <p:sldId id="358" r:id="rId68"/>
    <p:sldId id="359" r:id="rId69"/>
    <p:sldId id="361" r:id="rId70"/>
    <p:sldId id="362" r:id="rId71"/>
    <p:sldId id="363" r:id="rId72"/>
    <p:sldId id="364" r:id="rId73"/>
    <p:sldId id="365" r:id="rId74"/>
    <p:sldId id="366" r:id="rId75"/>
    <p:sldId id="367" r:id="rId76"/>
    <p:sldId id="368" r:id="rId77"/>
    <p:sldId id="369" r:id="rId78"/>
    <p:sldId id="370" r:id="rId79"/>
    <p:sldId id="371" r:id="rId80"/>
    <p:sldId id="372" r:id="rId81"/>
    <p:sldId id="373" r:id="rId82"/>
    <p:sldId id="374" r:id="rId83"/>
    <p:sldId id="375" r:id="rId84"/>
    <p:sldId id="266" r:id="rId85"/>
  </p:sldIdLst>
  <p:sldSz cx="12192000" cy="6858000"/>
  <p:notesSz cx="6858000" cy="9144000"/>
  <p:embeddedFontLst>
    <p:embeddedFont>
      <p:font typeface="Gotham Pro Medium" panose="02000603030000020004" charset="0"/>
      <p:regular r:id="rId86"/>
      <p:italic r:id="rId87"/>
    </p:embeddedFont>
    <p:embeddedFont>
      <p:font typeface="Lato Light" panose="020F0302020204030203" charset="0"/>
      <p:regular r:id="rId88"/>
      <p:italic r:id="rId89"/>
    </p:embeddedFont>
    <p:embeddedFont>
      <p:font typeface="Gilroy ExtraBold" panose="00000900000000000000" charset="-52"/>
      <p:bold r:id="rId90"/>
    </p:embeddedFont>
    <p:embeddedFont>
      <p:font typeface="Roboto" panose="020B0604020202020204" charset="0"/>
      <p:regular r:id="rId91"/>
      <p:bold r:id="rId92"/>
      <p:italic r:id="rId93"/>
      <p:boldItalic r:id="rId94"/>
    </p:embeddedFont>
    <p:embeddedFont>
      <p:font typeface="Lato Bold" panose="020B0604020202020204" charset="0"/>
      <p:bold r:id="rId95"/>
    </p:embeddedFont>
    <p:embeddedFont>
      <p:font typeface="Roboto Light" panose="020B0604020202020204" charset="0"/>
      <p:regular r:id="rId96"/>
      <p:italic r:id="rId97"/>
    </p:embeddedFont>
    <p:embeddedFont>
      <p:font typeface="Gilroy Light" panose="00000400000000000000" charset="-52"/>
      <p:regular r:id="rId98"/>
    </p:embeddedFont>
    <p:embeddedFont>
      <p:font typeface="Verdana" panose="020B0604030504040204" pitchFamily="34" charset="0"/>
      <p:regular r:id="rId99"/>
      <p:bold r:id="rId100"/>
      <p:italic r:id="rId101"/>
      <p:boldItalic r:id="rId102"/>
    </p:embeddedFont>
    <p:embeddedFont>
      <p:font typeface="Calibri Light" panose="020F0302020204030204" pitchFamily="34" charset="0"/>
      <p:regular r:id="rId103"/>
      <p:italic r:id="rId104"/>
    </p:embeddedFont>
    <p:embeddedFont>
      <p:font typeface="Calibri" panose="020F0502020204030204" pitchFamily="34" charset="0"/>
      <p:regular r:id="rId105"/>
      <p:bold r:id="rId106"/>
      <p:italic r:id="rId107"/>
      <p:boldItalic r:id="rId108"/>
    </p:embeddedFont>
    <p:embeddedFont>
      <p:font typeface="Gotham Pro Light" panose="02000503030000020004" charset="0"/>
      <p:regular r:id="rId109"/>
      <p:italic r:id="rId110"/>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C19"/>
    <a:srgbClr val="DFEEF5"/>
    <a:srgbClr val="0883E0"/>
    <a:srgbClr val="057ED9"/>
    <a:srgbClr val="119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65" autoAdjust="0"/>
    <p:restoredTop sz="94660"/>
  </p:normalViewPr>
  <p:slideViewPr>
    <p:cSldViewPr showGuides="1">
      <p:cViewPr varScale="1">
        <p:scale>
          <a:sx n="84" d="100"/>
          <a:sy n="84" d="100"/>
        </p:scale>
        <p:origin x="547"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2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8.fntdata"/><Relationship Id="rId108" Type="http://schemas.openxmlformats.org/officeDocument/2006/relationships/font" Target="fonts/font2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1.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110"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3.fntdata"/><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12526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02071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88718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78952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60897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0470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a:lstStyle/>
          <a:p>
            <a:r>
              <a:rPr lang="ru-RU" smtClean="0"/>
              <a:t>Образец заголовка</a:t>
            </a:r>
            <a:endParaRPr lang="ru-RU"/>
          </a:p>
        </p:txBody>
      </p:sp>
      <p:sp>
        <p:nvSpPr>
          <p:cNvPr id="3" name="Объект 2"/>
          <p:cNvSpPr>
            <a:spLocks noGrp="1"/>
          </p:cNvSpPr>
          <p:nvPr>
            <p:ph idx="1"/>
          </p:nvPr>
        </p:nvSpPr>
        <p:spPr>
          <a:xfrm>
            <a:off x="838200" y="1825625"/>
            <a:ext cx="10515600" cy="4351338"/>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2224483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a:prstGeom prst="rect">
            <a:avLst/>
          </a:prstGeo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3483124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1826151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a:prstGeom prst="rect">
            <a:avLst/>
          </a:prstGeo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8" name="Нижний колонтитул 7"/>
          <p:cNvSpPr>
            <a:spLocks noGrp="1"/>
          </p:cNvSpPr>
          <p:nvPr>
            <p:ph type="ftr" sz="quarter" idx="11"/>
          </p:nvPr>
        </p:nvSpPr>
        <p:spPr>
          <a:xfrm>
            <a:off x="4038600" y="6356350"/>
            <a:ext cx="4114800" cy="365125"/>
          </a:xfrm>
          <a:prstGeom prst="rect">
            <a:avLst/>
          </a:prstGeom>
        </p:spPr>
        <p:txBody>
          <a:bodyPr/>
          <a:lstStyle/>
          <a:p>
            <a:endParaRPr lang="ru-RU"/>
          </a:p>
        </p:txBody>
      </p:sp>
      <p:sp>
        <p:nvSpPr>
          <p:cNvPr id="9" name="Номер слайда 8"/>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1665153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a:lstStyle/>
          <a:p>
            <a:r>
              <a:rPr lang="ru-RU" smtClean="0"/>
              <a:t>Образец заголовка</a:t>
            </a:r>
            <a:endParaRPr lang="ru-RU"/>
          </a:p>
        </p:txBody>
      </p:sp>
      <p:sp>
        <p:nvSpPr>
          <p:cNvPr id="3" name="Дата 2"/>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4" name="Нижний колонтитул 3"/>
          <p:cNvSpPr>
            <a:spLocks noGrp="1"/>
          </p:cNvSpPr>
          <p:nvPr>
            <p:ph type="ftr" sz="quarter" idx="11"/>
          </p:nvPr>
        </p:nvSpPr>
        <p:spPr>
          <a:xfrm>
            <a:off x="4038600" y="6356350"/>
            <a:ext cx="4114800" cy="365125"/>
          </a:xfrm>
          <a:prstGeom prst="rect">
            <a:avLst/>
          </a:prstGeom>
        </p:spPr>
        <p:txBody>
          <a:bodyPr/>
          <a:lstStyle/>
          <a:p>
            <a:endParaRPr lang="ru-RU"/>
          </a:p>
        </p:txBody>
      </p:sp>
      <p:sp>
        <p:nvSpPr>
          <p:cNvPr id="5" name="Номер слайда 4"/>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1119441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464248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3" name="Нижний колонтитул 2"/>
          <p:cNvSpPr>
            <a:spLocks noGrp="1"/>
          </p:cNvSpPr>
          <p:nvPr>
            <p:ph type="ftr" sz="quarter" idx="11"/>
          </p:nvPr>
        </p:nvSpPr>
        <p:spPr>
          <a:xfrm>
            <a:off x="4038600" y="6356350"/>
            <a:ext cx="4114800" cy="365125"/>
          </a:xfrm>
          <a:prstGeom prst="rect">
            <a:avLst/>
          </a:prstGeom>
        </p:spPr>
        <p:txBody>
          <a:bodyPr/>
          <a:lstStyle/>
          <a:p>
            <a:endParaRPr lang="ru-RU"/>
          </a:p>
        </p:txBody>
      </p:sp>
      <p:sp>
        <p:nvSpPr>
          <p:cNvPr id="4" name="Номер слайда 3"/>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12222974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a:prstGeom prst="rect">
            <a:avLst/>
          </a:prstGeo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4013739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a:prstGeom prst="rect">
            <a:avLst/>
          </a:prstGeo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endParaRPr lang="ru-RU"/>
          </a:p>
        </p:txBody>
      </p:sp>
      <p:sp>
        <p:nvSpPr>
          <p:cNvPr id="7" name="Номер слайда 6"/>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535452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1825625"/>
            <a:ext cx="10515600" cy="4351338"/>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1355091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838200" y="6356350"/>
            <a:ext cx="2743200" cy="365125"/>
          </a:xfrm>
          <a:prstGeom prst="rect">
            <a:avLst/>
          </a:prstGeom>
        </p:spPr>
        <p:txBody>
          <a:bodyPr/>
          <a:lstStyle/>
          <a:p>
            <a:fld id="{B050DCE9-7971-4314-9419-3A5BF114C93D}" type="datetimeFigureOut">
              <a:rPr lang="ru-RU" smtClean="0"/>
              <a:t>31.01.2020</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610600" y="6356350"/>
            <a:ext cx="2743200" cy="365125"/>
          </a:xfrm>
          <a:prstGeom prst="rect">
            <a:avLst/>
          </a:prstGeom>
        </p:spPr>
        <p:txBody>
          <a:bodyPr/>
          <a:lstStyle/>
          <a:p>
            <a:fld id="{C51F1902-2EDD-4BB0-B251-549664575EE7}" type="slidenum">
              <a:rPr lang="ru-RU" smtClean="0"/>
              <a:t>‹#›</a:t>
            </a:fld>
            <a:endParaRPr lang="ru-RU"/>
          </a:p>
        </p:txBody>
      </p:sp>
    </p:spTree>
    <p:extLst>
      <p:ext uri="{BB962C8B-B14F-4D97-AF65-F5344CB8AC3E}">
        <p14:creationId xmlns:p14="http://schemas.microsoft.com/office/powerpoint/2010/main" val="320120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93460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83378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93404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02420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93365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39833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77796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56775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rketingland.com/new-instagram-stories-tool-lets-you-quickly-feature-story-mentions-from-other-users-274862" TargetMode="External"/><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andex.ru/adv/news/vmesto-tysyachi-slov-performans-v-rsya-teper-mozhno-nastroit-s-targetingom-po-interesam"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yandex.ru/adv/news/novye-vozmozhnosti-konstruktora-turbo-stranits-v-yandeks-direkte" TargetMode="External"/><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yandex.ru/adv/news/uluchshennyy-interfeys-i-bolshe-formatov-v-reklamnoy-seti"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pc.world/news/direkt-testiruet-novoe-otobrazhenie-bystryh-ssylok/" TargetMode="Externa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upport.google.com/google-ads/answer/9569021?hl=ru"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andex.ru/adv/news/novyy-adaptivnyy-format-smart-bannerov-v-direkte"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andex.ru/adv/news/rekomendatelnyy-vidzhet"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yandex.ru/adv/news/yandeks-rasshiril-geografiyu-razmescheniya-tsifrovoy-naruzhnoy-reklamy-bolee-chem-v-tri-raza"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andex.ru/adv/news/izmenenie-parametrov-avtostrategiy-v-mediynykh-kampaniyakh-na-letu"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twitter.com/searchliaison/status/1216782591463813126"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support.google.com/google-ads/answer/9659555"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twitter.com/stevenjohns21/status/1215557588231708672?s=20"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ds-developers.googleblog.com/2020/01/changes-to-stats-retrieval-for-search.html"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yandex.ru/q/question/computers/iandeks_kiu_otkrylsia_chto_budet_dalshe_651a0549/?answer_id=5a07e053-82f0-4111-81f6-98b151a9cf6c"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sostav.ru/publication/vkontakte-zapuskaet-sobstvennoe-media-41057.html" TargetMode="External"/><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sostav.ru/publication/odnoklassniki-otkryli-vozmozhnost-nastraivat-reklamu-na-zhitelej-ulitsy-ili-rajona-40793.html" TargetMode="External"/><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sostav.ru/publication/weborama-predstavila-instrument-dlya-raboty-s-auditornymi-segmentami-na-rossijskom-rynke-41058.html"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dindex.ru/news/releases/2019/12/6/277614.phtml" TargetMode="Externa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dindex.ru/publication/opinion/internet/2019/12/10/277714.phtml"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cloud.mail.ru/public/3FUU/4Ny27EMU9/10_%D0%A1%D0%B1%D0%B5%D1%80%D0%B1%D0%B0%D0%BD%D0%BA_%20%D0%9B%D1%83%D0%BA%D0%B0%D1%88%D0%B8%D0%BD.pdf"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adindex.ru/news/researches/2019/12/16/277826.phtml" TargetMode="External"/><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www.socialmediatoday.com/news/instagram-adds-age-checks-for-new-accounts-new-options-to-restrict-messagi/568469/" TargetMode="External"/><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rb.ru/news/tiktok-russia-stats/"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retaildive.com/news/study-80-of-gen-z-purchases-influenced-by-social-media/447249/"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mediapost.com/publications/article/344908/why-location-throttling-will-become-the-new-ad-blo.html?edition="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www.adexchanger.com/platforms/oversold-and-overpromised-marketers-move-away-from-dmps/?utm_source=feedburner&amp;utm_medium=feed&amp;utm_campaign=Feed:+ad-exchange-news+(AdExchanger.com:+Exchanging+Ideas+On+Digital+Media+Optimization)"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adindex.ru/news/creative/2020/01/22/278969.phtml" TargetMode="Externa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s://www.adexchanger.com/advertiser/4-ways-the-death-of-the-cookie-in-chrome-could-affect-marketer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www.wsj.com/articles/whatsapp-backs-off-controversial-plan-to-sell-ads-11579207682"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marketingland.com/doubleverify-launches-real-time-predictive-ad-effectiveness-solution-273970"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help.ads.microsoft.com/apex/index/3/en/60037"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searchengines.ru/core-update-jan.html"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hyperlink" Target="https://www.seonews.ru/events/google-nachal-pokazyvat-populyarnye-tovary-v-mobilnoy-vydache/" TargetMode="Externa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seonews.ru/events/yandeks-karty-zapustili-planirovanie-marshrutov-dlya-malogo-biznesa/" TargetMode="Externa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hyperlink" Target="https://www.seonews.ru/events/google-perestanet-podderzhivat-razmetku-data-vocabulary-org-s-aprelya-2020-goda/" TargetMode="Externa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searchengines.ru/one-search.html" TargetMode="Externa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hyperlink" Target="https://www.searchengines.ru/gmb-provider.html" TargetMode="External"/><Relationship Id="rId2" Type="http://schemas.openxmlformats.org/officeDocument/2006/relationships/image" Target="../media/image60.jpe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searchengines.ru/amp-stories-animal.html" TargetMode="Externa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dindex.ru/news/creative/2019/12/2/277478.phtml"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dindex.ru/news/creative/2019/11/28/277394.p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profile.ru/news/scitech/moskovskie-kofejni-nauchili-raspoznavat-lica-190376/" TargetMode="External"/><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vk.com/@authors-links-in-videos"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vc.ru/renins/92841-rasskazat-o-dtp-i-poluchit-napravlenie-na-remont-v-whatsapp" TargetMode="External"/><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hyperlink" Target="https://vc.ru/services/103076-grafik-kak-menyalas-populyarnost-brauzerov-v-1996-2019-gody"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hyperlink" Target="https://vc.ru/services/103052-tinkoff-vypustil-brendirovannye-nakleyki-na-dveri-dlya-restoranov-partnerov-dlya-bystrogo-zakaza-stolikov-v-nih"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vc.ru/marketing/102717-geymifikaciya-chto-eto-i-pochemu-rabotaet-chast-pervaya" TargetMode="External"/><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hyperlink" Target="https://vc.ru/services/101617-vimeo-zapustila-korporativnyy-servis-na-osnove-ii-dlya-sozdaniya-rolikov-dlya-socsetey"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vc.ru/marketing/103269-marketing-dopolnennoy-realnosti" TargetMode="Externa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6.xml.rels><?xml version="1.0" encoding="UTF-8" standalone="yes"?>
<Relationships xmlns="http://schemas.openxmlformats.org/package/2006/relationships"><Relationship Id="rId3" Type="http://schemas.openxmlformats.org/officeDocument/2006/relationships/hyperlink" Target="https://vc.ru/services/101552-microsoft-vypustila-brauzer-edge-na-baze-chromium-dlya-windows-i-macos" TargetMode="External"/><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vk.com/business?w=wall-19542789_110862" TargetMode="External"/><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vk.com/@authors-links-in-videos" TargetMode="Externa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vk.com/donate"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vk.com/wall-76477496_127884?w=wall-76477496_127884" TargetMode="Externa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facebook.com/creators/tools/brand-collabs-manager"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hyperlink" Target="https://twitter.com/instagram/status/1215696803338735617" TargetMode="Externa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s://sparkar.facebook.com/blog/expanding-world-ar-capabilities-on-instagram/" TargetMode="Externa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sostav.ru/publication/facebook-nachinaet-testirovat-prilozhenie-dlya-sozdaniya-memov-40471.html" TargetMode="Externa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likeni.ru/events/facebook-zapustil-3-instrumenta-dlya-analiza-reklamy/"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vk.com/@authors-links-in-videos" TargetMode="External"/><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likeni.ru/events/facebook-budet-platit-polzovatelyam-za-prokhozhdenie-oprosov/" TargetMode="Externa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profile.ru/news/scitech/internet/polzovateli-odnoklassnikov-smogut-zarabotat-na-pryamyx-translyaciyax-194706/" TargetMode="Externa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www.likeni.ru/events/reklamodateli-odnoklassnikov-smogut-redaktirovat-promoposty-v-uzhe-zapushchennykh-kampaniyakh/" TargetMode="Externa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vk.com/lovina" TargetMode="External"/><Relationship Id="rId1" Type="http://schemas.openxmlformats.org/officeDocument/2006/relationships/slideLayout" Target="../slideLayouts/slideLayout3.xml"/><Relationship Id="rId4" Type="http://schemas.openxmlformats.org/officeDocument/2006/relationships/hyperlink" Target="https://insideok.ru/blog/odnoklassniki-zapustili-reklamu-s-personalizirovannimi-stikerami-ot-neyroset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0" name="TextBox 9"/>
          <p:cNvSpPr txBox="1"/>
          <p:nvPr/>
        </p:nvSpPr>
        <p:spPr>
          <a:xfrm>
            <a:off x="3073400" y="2156590"/>
            <a:ext cx="6045200" cy="1089529"/>
          </a:xfrm>
          <a:prstGeom prst="rect">
            <a:avLst/>
          </a:prstGeom>
          <a:noFill/>
        </p:spPr>
        <p:txBody>
          <a:bodyPr wrap="square" rtlCol="0">
            <a:spAutoFit/>
          </a:bodyPr>
          <a:lstStyle/>
          <a:p>
            <a:pPr algn="ctr">
              <a:lnSpc>
                <a:spcPct val="90000"/>
              </a:lnSpc>
            </a:pPr>
            <a:r>
              <a:rPr lang="ru-RU" sz="7200" dirty="0" smtClean="0">
                <a:solidFill>
                  <a:schemeClr val="bg1"/>
                </a:solidFill>
                <a:effectLst>
                  <a:outerShdw blurRad="38100" dist="38100" dir="2700000" algn="tl">
                    <a:srgbClr val="000000">
                      <a:alpha val="43137"/>
                    </a:srgbClr>
                  </a:outerShdw>
                </a:effectLst>
                <a:latin typeface="Gotham Pro Medium" panose="02000603030000020004" pitchFamily="2" charset="0"/>
                <a:ea typeface="Verdana" panose="020B0604030504040204" pitchFamily="34" charset="0"/>
                <a:cs typeface="Gotham Pro Medium" panose="02000603030000020004" pitchFamily="2" charset="0"/>
              </a:rPr>
              <a:t>ДАЙДЖЕСТ</a:t>
            </a:r>
            <a:endParaRPr lang="en-US" sz="7200" dirty="0">
              <a:solidFill>
                <a:schemeClr val="bg1"/>
              </a:solidFill>
              <a:effectLst>
                <a:outerShdw blurRad="38100" dist="38100" dir="2700000" algn="tl">
                  <a:srgbClr val="000000">
                    <a:alpha val="43137"/>
                  </a:srgbClr>
                </a:outerShdw>
              </a:effectLst>
              <a:latin typeface="Gotham Pro Medium" panose="02000603030000020004" pitchFamily="2" charset="0"/>
              <a:ea typeface="Verdana" panose="020B0604030504040204" pitchFamily="34" charset="0"/>
              <a:cs typeface="Gotham Pro Medium" panose="02000603030000020004" pitchFamily="2" charset="0"/>
            </a:endParaRPr>
          </a:p>
        </p:txBody>
      </p:sp>
      <p:sp>
        <p:nvSpPr>
          <p:cNvPr id="11" name="TextBox 10"/>
          <p:cNvSpPr txBox="1"/>
          <p:nvPr/>
        </p:nvSpPr>
        <p:spPr>
          <a:xfrm>
            <a:off x="2762402" y="3503294"/>
            <a:ext cx="6667197" cy="1515800"/>
          </a:xfrm>
          <a:prstGeom prst="rect">
            <a:avLst/>
          </a:prstGeom>
          <a:noFill/>
        </p:spPr>
        <p:txBody>
          <a:bodyPr wrap="square" rtlCol="0">
            <a:spAutoFit/>
          </a:bodyPr>
          <a:lstStyle/>
          <a:p>
            <a:pPr algn="ctr">
              <a:lnSpc>
                <a:spcPts val="3500"/>
              </a:lnSpc>
            </a:pPr>
            <a:r>
              <a:rPr lang="ru-RU" sz="2800" b="1" dirty="0" smtClean="0">
                <a:solidFill>
                  <a:schemeClr val="bg1"/>
                </a:solidFill>
                <a:latin typeface="Gotham Pro Light" panose="02000503030000020004" pitchFamily="2" charset="0"/>
                <a:cs typeface="Gotham Pro Light" panose="02000503030000020004" pitchFamily="2" charset="0"/>
              </a:rPr>
              <a:t>НОВЫЕ ТЕХНОЛОГИИ, ТРЕНДЫ </a:t>
            </a:r>
          </a:p>
          <a:p>
            <a:pPr algn="ctr">
              <a:lnSpc>
                <a:spcPts val="3500"/>
              </a:lnSpc>
            </a:pPr>
            <a:r>
              <a:rPr lang="ru-RU" sz="2800" b="1" dirty="0" smtClean="0">
                <a:solidFill>
                  <a:schemeClr val="bg1"/>
                </a:solidFill>
                <a:latin typeface="Gotham Pro Light" panose="02000503030000020004" pitchFamily="2" charset="0"/>
                <a:cs typeface="Gotham Pro Light" panose="02000503030000020004" pitchFamily="2" charset="0"/>
              </a:rPr>
              <a:t>И КЕЙСЫ В </a:t>
            </a:r>
            <a:r>
              <a:rPr lang="en-US" sz="2800" b="1" dirty="0" smtClean="0">
                <a:solidFill>
                  <a:schemeClr val="bg1"/>
                </a:solidFill>
                <a:latin typeface="Gotham Pro Light" panose="02000503030000020004" pitchFamily="2" charset="0"/>
                <a:cs typeface="Gotham Pro Light" panose="02000503030000020004" pitchFamily="2" charset="0"/>
              </a:rPr>
              <a:t>DIGITAL</a:t>
            </a:r>
            <a:r>
              <a:rPr lang="ru-RU" sz="2800" b="1" dirty="0" smtClean="0">
                <a:solidFill>
                  <a:schemeClr val="bg1"/>
                </a:solidFill>
                <a:latin typeface="Gotham Pro Light" panose="02000503030000020004" pitchFamily="2" charset="0"/>
                <a:cs typeface="Gotham Pro Light" panose="02000503030000020004" pitchFamily="2" charset="0"/>
              </a:rPr>
              <a:t>-МАРКЕТИНГЕ</a:t>
            </a:r>
          </a:p>
          <a:p>
            <a:pPr algn="ctr">
              <a:lnSpc>
                <a:spcPts val="4100"/>
              </a:lnSpc>
            </a:pPr>
            <a:r>
              <a:rPr lang="ru-RU" sz="2000" b="1" dirty="0" smtClean="0">
                <a:solidFill>
                  <a:schemeClr val="bg1"/>
                </a:solidFill>
                <a:latin typeface="Gotham Pro Light" panose="02000503030000020004" pitchFamily="2" charset="0"/>
                <a:cs typeface="Gotham Pro Light" panose="02000503030000020004" pitchFamily="2" charset="0"/>
              </a:rPr>
              <a:t>Декабрь 2019- Январь 2020 </a:t>
            </a:r>
            <a:endParaRPr lang="en-US" sz="2000" b="1" dirty="0">
              <a:solidFill>
                <a:schemeClr val="bg1"/>
              </a:solidFill>
              <a:latin typeface="Gotham Pro Light" panose="02000503030000020004" pitchFamily="2" charset="0"/>
              <a:cs typeface="Gotham Pro Light" panose="02000503030000020004" pitchFamily="2" charset="0"/>
            </a:endParaRPr>
          </a:p>
        </p:txBody>
      </p:sp>
      <p:grpSp>
        <p:nvGrpSpPr>
          <p:cNvPr id="12" name="Группа 11"/>
          <p:cNvGrpSpPr/>
          <p:nvPr/>
        </p:nvGrpSpPr>
        <p:grpSpPr>
          <a:xfrm>
            <a:off x="1864784" y="577569"/>
            <a:ext cx="471722" cy="471722"/>
            <a:chOff x="704849" y="476250"/>
            <a:chExt cx="2952750" cy="2952750"/>
          </a:xfrm>
        </p:grpSpPr>
        <p:sp>
          <p:nvSpPr>
            <p:cNvPr id="13" name="Прямоугольник 12"/>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4" name="Прямоугольник 13"/>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15" name="Группа 14"/>
          <p:cNvGrpSpPr/>
          <p:nvPr/>
        </p:nvGrpSpPr>
        <p:grpSpPr>
          <a:xfrm>
            <a:off x="9425039" y="5638799"/>
            <a:ext cx="869158" cy="869158"/>
            <a:chOff x="704849" y="476250"/>
            <a:chExt cx="2952750" cy="2952750"/>
          </a:xfrm>
        </p:grpSpPr>
        <p:sp>
          <p:nvSpPr>
            <p:cNvPr id="16" name="Прямоугольник 15"/>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7" name="Прямоугольник 16"/>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997060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360" y="178451"/>
            <a:ext cx="11291933"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en-US" sz="3600" b="0" dirty="0">
                <a:solidFill>
                  <a:schemeClr val="bg1"/>
                </a:solidFill>
                <a:latin typeface="Gilroy ExtraBold" panose="00000900000000000000" charset="-52"/>
              </a:rPr>
              <a:t>Instagram </a:t>
            </a:r>
            <a:r>
              <a:rPr lang="ru-RU" sz="3600" b="0" dirty="0" smtClean="0">
                <a:solidFill>
                  <a:schemeClr val="bg1"/>
                </a:solidFill>
                <a:latin typeface="Gilroy ExtraBold" panose="00000900000000000000" charset="-52"/>
              </a:rPr>
              <a:t>запустил инструмент для отслеживания упоминаний в историях </a:t>
            </a:r>
            <a:endParaRPr lang="ru-RU" sz="3600" b="0" dirty="0">
              <a:solidFill>
                <a:schemeClr val="bg1"/>
              </a:solidFill>
              <a:latin typeface="Gilroy ExtraBold" panose="00000900000000000000" charset="-52"/>
            </a:endParaRPr>
          </a:p>
        </p:txBody>
      </p:sp>
      <p:sp>
        <p:nvSpPr>
          <p:cNvPr id="3" name="Прямоугольник 2"/>
          <p:cNvSpPr/>
          <p:nvPr/>
        </p:nvSpPr>
        <p:spPr>
          <a:xfrm>
            <a:off x="322040" y="1556792"/>
            <a:ext cx="6494040" cy="4247317"/>
          </a:xfrm>
          <a:prstGeom prst="rect">
            <a:avLst/>
          </a:prstGeom>
        </p:spPr>
        <p:txBody>
          <a:bodyPr wrap="square">
            <a:spAutoFit/>
          </a:bodyPr>
          <a:lstStyle/>
          <a:p>
            <a:pPr algn="just"/>
            <a:r>
              <a:rPr lang="ru-RU" dirty="0">
                <a:solidFill>
                  <a:schemeClr val="bg1"/>
                </a:solidFill>
                <a:latin typeface="Gilroy Light" panose="00000400000000000000" charset="-52"/>
              </a:rPr>
              <a:t>В </a:t>
            </a:r>
            <a:r>
              <a:rPr lang="ru-RU" dirty="0" err="1">
                <a:solidFill>
                  <a:schemeClr val="bg1"/>
                </a:solidFill>
                <a:latin typeface="Gilroy Light" panose="00000400000000000000" charset="-52"/>
              </a:rPr>
              <a:t>Instagram</a:t>
            </a:r>
            <a:r>
              <a:rPr lang="ru-RU" dirty="0">
                <a:solidFill>
                  <a:schemeClr val="bg1"/>
                </a:solidFill>
                <a:latin typeface="Gilroy Light" panose="00000400000000000000" charset="-52"/>
              </a:rPr>
              <a:t> появился новый инструмент, который позволяет пользователям просматривать, кто упоминал их в своих историях, а также делать </a:t>
            </a:r>
            <a:r>
              <a:rPr lang="ru-RU" dirty="0" err="1">
                <a:solidFill>
                  <a:schemeClr val="bg1"/>
                </a:solidFill>
                <a:latin typeface="Gilroy Light" panose="00000400000000000000" charset="-52"/>
              </a:rPr>
              <a:t>перепосты</a:t>
            </a:r>
            <a:r>
              <a:rPr lang="ru-RU" dirty="0">
                <a:solidFill>
                  <a:schemeClr val="bg1"/>
                </a:solidFill>
                <a:latin typeface="Gilroy Light" panose="00000400000000000000" charset="-52"/>
              </a:rPr>
              <a:t>. </a:t>
            </a:r>
            <a:endParaRPr lang="ru-RU" dirty="0" smtClean="0">
              <a:solidFill>
                <a:schemeClr val="bg1"/>
              </a:solidFill>
              <a:latin typeface="Gilroy Light" panose="00000400000000000000" charset="-52"/>
            </a:endParaRPr>
          </a:p>
          <a:p>
            <a:pPr algn="just"/>
            <a:endParaRPr lang="ru-RU" dirty="0">
              <a:solidFill>
                <a:schemeClr val="bg1"/>
              </a:solidFill>
              <a:latin typeface="Gilroy Light" panose="00000400000000000000" charset="-52"/>
            </a:endParaRPr>
          </a:p>
          <a:p>
            <a:pPr algn="just"/>
            <a:r>
              <a:rPr lang="ru-RU" dirty="0" smtClean="0">
                <a:solidFill>
                  <a:schemeClr val="bg1"/>
                </a:solidFill>
                <a:latin typeface="Gilroy Light" panose="00000400000000000000" charset="-52"/>
              </a:rPr>
              <a:t>Новая </a:t>
            </a:r>
            <a:r>
              <a:rPr lang="ru-RU" dirty="0">
                <a:solidFill>
                  <a:schemeClr val="bg1"/>
                </a:solidFill>
                <a:latin typeface="Gilroy Light" panose="00000400000000000000" charset="-52"/>
              </a:rPr>
              <a:t>опция доступна в режиме создания истории и имеет символ @, который появляется, если аккаунт упомянули в общедоступных историях другие пользователи. С помощью функции можно увидеть общее количество упоминаний профиля в чужих </a:t>
            </a:r>
            <a:r>
              <a:rPr lang="ru-RU" dirty="0" err="1">
                <a:solidFill>
                  <a:schemeClr val="bg1"/>
                </a:solidFill>
                <a:latin typeface="Gilroy Light" panose="00000400000000000000" charset="-52"/>
              </a:rPr>
              <a:t>сторис</a:t>
            </a:r>
            <a:r>
              <a:rPr lang="ru-RU" dirty="0">
                <a:solidFill>
                  <a:schemeClr val="bg1"/>
                </a:solidFill>
                <a:latin typeface="Gilroy Light" panose="00000400000000000000" charset="-52"/>
              </a:rPr>
              <a:t> и </a:t>
            </a:r>
            <a:r>
              <a:rPr lang="ru-RU" dirty="0" err="1">
                <a:solidFill>
                  <a:schemeClr val="bg1"/>
                </a:solidFill>
                <a:latin typeface="Gilroy Light" panose="00000400000000000000" charset="-52"/>
              </a:rPr>
              <a:t>перепостить</a:t>
            </a:r>
            <a:r>
              <a:rPr lang="ru-RU" dirty="0">
                <a:solidFill>
                  <a:schemeClr val="bg1"/>
                </a:solidFill>
                <a:latin typeface="Gilroy Light" panose="00000400000000000000" charset="-52"/>
              </a:rPr>
              <a:t> эти истории себе. </a:t>
            </a:r>
          </a:p>
          <a:p>
            <a:pPr algn="just"/>
            <a:endParaRPr lang="ru-RU" dirty="0">
              <a:solidFill>
                <a:schemeClr val="bg1"/>
              </a:solidFill>
              <a:latin typeface="Gilroy Light" panose="00000400000000000000" charset="-52"/>
            </a:endParaRPr>
          </a:p>
          <a:p>
            <a:pPr algn="just"/>
            <a:r>
              <a:rPr lang="ru-RU" dirty="0">
                <a:solidFill>
                  <a:schemeClr val="bg1"/>
                </a:solidFill>
                <a:latin typeface="Gilroy Light" panose="00000400000000000000" charset="-52"/>
              </a:rPr>
              <a:t>Новый инструмент будет особенно полезен брендам, которым важно отслеживать пользовательский контент. Например, теперь компании смогут быстро просмотреть отзывы о продуктах в </a:t>
            </a:r>
            <a:r>
              <a:rPr lang="ru-RU" dirty="0" err="1">
                <a:solidFill>
                  <a:schemeClr val="bg1"/>
                </a:solidFill>
                <a:latin typeface="Gilroy Light" panose="00000400000000000000" charset="-52"/>
              </a:rPr>
              <a:t>сторис</a:t>
            </a:r>
            <a:r>
              <a:rPr lang="ru-RU" dirty="0">
                <a:solidFill>
                  <a:schemeClr val="bg1"/>
                </a:solidFill>
                <a:latin typeface="Gilroy Light" panose="00000400000000000000" charset="-52"/>
              </a:rPr>
              <a:t> и отреагировать на них. </a:t>
            </a:r>
          </a:p>
        </p:txBody>
      </p:sp>
      <p:pic>
        <p:nvPicPr>
          <p:cNvPr id="4" name="Picture 2" descr="https://marketingland.com/wp-content/ml-loads/2020/01/Instagram_MentionsHighlight.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88088" y="1908701"/>
            <a:ext cx="5148102" cy="3040598"/>
          </a:xfrm>
          <a:prstGeom prst="rect">
            <a:avLst/>
          </a:prstGeom>
          <a:noFill/>
          <a:extLst>
            <a:ext uri="{909E8E84-426E-40DD-AFC4-6F175D3DCCD1}">
              <a14:hiddenFill xmlns:a14="http://schemas.microsoft.com/office/drawing/2010/main">
                <a:solidFill>
                  <a:srgbClr val="FFFFFF"/>
                </a:solidFill>
              </a14:hiddenFill>
            </a:ext>
          </a:extLst>
        </p:spPr>
      </p:pic>
      <p:sp>
        <p:nvSpPr>
          <p:cNvPr id="5" name="Скругленный прямоугольник 4">
            <a:hlinkClick r:id="rId3"/>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grpSp>
        <p:nvGrpSpPr>
          <p:cNvPr id="6" name="Группа 5"/>
          <p:cNvGrpSpPr/>
          <p:nvPr/>
        </p:nvGrpSpPr>
        <p:grpSpPr>
          <a:xfrm>
            <a:off x="407368" y="5804109"/>
            <a:ext cx="1099397" cy="1099397"/>
            <a:chOff x="704849" y="476250"/>
            <a:chExt cx="2952750" cy="2952750"/>
          </a:xfrm>
          <a:solidFill>
            <a:srgbClr val="0883E0"/>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710814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Овал 13"/>
          <p:cNvSpPr/>
          <p:nvPr/>
        </p:nvSpPr>
        <p:spPr>
          <a:xfrm>
            <a:off x="9612917" y="-1539552"/>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4" name="TextBox 3"/>
          <p:cNvSpPr txBox="1"/>
          <p:nvPr/>
        </p:nvSpPr>
        <p:spPr>
          <a:xfrm>
            <a:off x="1326763" y="2109689"/>
            <a:ext cx="9538474" cy="1458797"/>
          </a:xfrm>
          <a:prstGeom prst="rect">
            <a:avLst/>
          </a:prstGeom>
          <a:noFill/>
        </p:spPr>
        <p:txBody>
          <a:bodyPr wrap="square" rtlCol="0">
            <a:spAutoFit/>
          </a:bodyPr>
          <a:lstStyle/>
          <a:p>
            <a:pPr algn="ctr">
              <a:lnSpc>
                <a:spcPct val="150000"/>
              </a:lnSpc>
            </a:pPr>
            <a:r>
              <a:rPr lang="en-US" sz="6600" spc="350" dirty="0">
                <a:solidFill>
                  <a:schemeClr val="bg1"/>
                </a:solidFill>
                <a:latin typeface="Gotham Pro Medium" panose="02000603030000020004" charset="0"/>
                <a:cs typeface="Gotham Pro Medium" panose="02000603030000020004" charset="0"/>
              </a:rPr>
              <a:t>Search and Context</a:t>
            </a:r>
          </a:p>
        </p:txBody>
      </p:sp>
      <p:grpSp>
        <p:nvGrpSpPr>
          <p:cNvPr id="6" name="Группа 5"/>
          <p:cNvGrpSpPr/>
          <p:nvPr/>
        </p:nvGrpSpPr>
        <p:grpSpPr>
          <a:xfrm>
            <a:off x="1283676" y="1016657"/>
            <a:ext cx="471722" cy="471722"/>
            <a:chOff x="704849" y="476250"/>
            <a:chExt cx="2952750" cy="2952750"/>
          </a:xfrm>
          <a:solidFill>
            <a:srgbClr val="0883E0"/>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10" name="Группа 9"/>
          <p:cNvGrpSpPr/>
          <p:nvPr/>
        </p:nvGrpSpPr>
        <p:grpSpPr>
          <a:xfrm>
            <a:off x="10633590" y="4631924"/>
            <a:ext cx="1099397" cy="1099397"/>
            <a:chOff x="704849" y="476250"/>
            <a:chExt cx="2952750" cy="2952750"/>
          </a:xfrm>
          <a:solidFill>
            <a:srgbClr val="0883E0"/>
          </a:solidFill>
        </p:grpSpPr>
        <p:sp>
          <p:nvSpPr>
            <p:cNvPr id="11" name="Прямоугольник 10"/>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2" name="Прямоугольник 11"/>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13" name="Группа 12"/>
          <p:cNvGrpSpPr/>
          <p:nvPr/>
        </p:nvGrpSpPr>
        <p:grpSpPr>
          <a:xfrm>
            <a:off x="2423592" y="5123436"/>
            <a:ext cx="1099397" cy="1099397"/>
            <a:chOff x="704849" y="476250"/>
            <a:chExt cx="2952750" cy="2952750"/>
          </a:xfrm>
        </p:grpSpPr>
        <p:sp>
          <p:nvSpPr>
            <p:cNvPr id="15" name="Прямоугольник 14"/>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6" name="Прямоугольник 15"/>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pic>
        <p:nvPicPr>
          <p:cNvPr id="17" name="Рисунок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44" y="1878833"/>
            <a:ext cx="3434296" cy="3614683"/>
          </a:xfrm>
          <a:prstGeom prst="rect">
            <a:avLst/>
          </a:prstGeom>
        </p:spPr>
      </p:pic>
    </p:spTree>
    <p:extLst>
      <p:ext uri="{BB962C8B-B14F-4D97-AF65-F5344CB8AC3E}">
        <p14:creationId xmlns:p14="http://schemas.microsoft.com/office/powerpoint/2010/main" val="338402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Овал 11"/>
          <p:cNvSpPr/>
          <p:nvPr/>
        </p:nvSpPr>
        <p:spPr>
          <a:xfrm>
            <a:off x="4034118" y="1443318"/>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Прямоугольник 8"/>
          <p:cNvSpPr>
            <a:spLocks noChangeArrowheads="1"/>
          </p:cNvSpPr>
          <p:nvPr/>
        </p:nvSpPr>
        <p:spPr bwMode="auto">
          <a:xfrm>
            <a:off x="1980341" y="2644170"/>
            <a:ext cx="823131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pPr algn="ctr"/>
            <a:r>
              <a:rPr lang="ru-RU" altLang="ru-RU" sz="9600" dirty="0">
                <a:solidFill>
                  <a:srgbClr val="FF8119"/>
                </a:solidFill>
                <a:latin typeface="Gotham Pro Medium" panose="02000603030000020004" charset="0"/>
                <a:cs typeface="Gotham Pro Medium" panose="02000603030000020004" charset="0"/>
              </a:rPr>
              <a:t>2020</a:t>
            </a:r>
          </a:p>
        </p:txBody>
      </p:sp>
      <p:sp>
        <p:nvSpPr>
          <p:cNvPr id="4" name="TextBox 10"/>
          <p:cNvSpPr txBox="1">
            <a:spLocks noChangeArrowheads="1"/>
          </p:cNvSpPr>
          <p:nvPr/>
        </p:nvSpPr>
        <p:spPr bwMode="auto">
          <a:xfrm>
            <a:off x="325493" y="730053"/>
            <a:ext cx="35782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dirty="0">
                <a:solidFill>
                  <a:schemeClr val="bg1"/>
                </a:solidFill>
                <a:latin typeface="Gilroy ExtraBold" panose="00000900000000000000" charset="-52"/>
              </a:rPr>
              <a:t>Автоматизация</a:t>
            </a:r>
          </a:p>
        </p:txBody>
      </p:sp>
      <p:sp>
        <p:nvSpPr>
          <p:cNvPr id="5" name="TextBox 33"/>
          <p:cNvSpPr txBox="1">
            <a:spLocks noChangeArrowheads="1"/>
          </p:cNvSpPr>
          <p:nvPr/>
        </p:nvSpPr>
        <p:spPr bwMode="auto">
          <a:xfrm>
            <a:off x="301345" y="1443317"/>
            <a:ext cx="505042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sz="1800" dirty="0">
                <a:latin typeface="Gilroy Light" panose="00000400000000000000" charset="-52"/>
              </a:rPr>
              <a:t>Тренд на автоматизацию начался еще в 2019, и в 2020 будет активно развиваться. Рекомендуем использовать растущие возможности новых систем и инструментов</a:t>
            </a:r>
            <a:r>
              <a:rPr lang="ru-RU" altLang="ru-RU" sz="2400" dirty="0">
                <a:latin typeface="Gilroy Light" panose="00000400000000000000" charset="-52"/>
              </a:rPr>
              <a:t>.</a:t>
            </a:r>
          </a:p>
        </p:txBody>
      </p:sp>
      <p:sp>
        <p:nvSpPr>
          <p:cNvPr id="6" name="TextBox 55"/>
          <p:cNvSpPr txBox="1">
            <a:spLocks noChangeArrowheads="1"/>
          </p:cNvSpPr>
          <p:nvPr/>
        </p:nvSpPr>
        <p:spPr bwMode="auto">
          <a:xfrm>
            <a:off x="6825947" y="707944"/>
            <a:ext cx="3469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dirty="0">
                <a:solidFill>
                  <a:schemeClr val="bg1"/>
                </a:solidFill>
                <a:latin typeface="Gilroy ExtraBold" panose="00000900000000000000" charset="-52"/>
              </a:rPr>
              <a:t>Видеореклама</a:t>
            </a:r>
          </a:p>
        </p:txBody>
      </p:sp>
      <p:sp>
        <p:nvSpPr>
          <p:cNvPr id="7" name="TextBox 56"/>
          <p:cNvSpPr txBox="1">
            <a:spLocks noChangeArrowheads="1"/>
          </p:cNvSpPr>
          <p:nvPr/>
        </p:nvSpPr>
        <p:spPr bwMode="auto">
          <a:xfrm>
            <a:off x="6825947" y="1397675"/>
            <a:ext cx="504056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pPr algn="just"/>
            <a:r>
              <a:rPr lang="ru-RU" altLang="ru-RU" sz="1800" dirty="0">
                <a:latin typeface="Gilroy Light" panose="00000400000000000000" charset="-52"/>
              </a:rPr>
              <a:t>Видеопотребление в интернете растет уже который год. И снижения темпов роста не предвидится. Видео обладает значительной большей вовлеченностью, чем графический контент. Поэтому, именно видео будет основным драйвером формирования спроса в будущем. </a:t>
            </a:r>
          </a:p>
        </p:txBody>
      </p:sp>
      <p:sp>
        <p:nvSpPr>
          <p:cNvPr id="8" name="TextBox 52"/>
          <p:cNvSpPr txBox="1">
            <a:spLocks noChangeArrowheads="1"/>
          </p:cNvSpPr>
          <p:nvPr/>
        </p:nvSpPr>
        <p:spPr bwMode="auto">
          <a:xfrm>
            <a:off x="277197" y="4539344"/>
            <a:ext cx="509872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pPr algn="just"/>
            <a:r>
              <a:rPr lang="ru-RU" altLang="ru-RU" sz="1800" dirty="0">
                <a:latin typeface="Gilroy Light" panose="00000400000000000000" charset="-52"/>
              </a:rPr>
              <a:t>Рекламные платформы все активнее развивают аудиторную сегментацию своего инструментария. Благодаря этому, собрать целевую аудиторию по интересам, поведению и демографическим характеристикам становится все проще и проще. </a:t>
            </a:r>
          </a:p>
        </p:txBody>
      </p:sp>
      <p:sp>
        <p:nvSpPr>
          <p:cNvPr id="9" name="TextBox 34"/>
          <p:cNvSpPr txBox="1">
            <a:spLocks noChangeArrowheads="1"/>
          </p:cNvSpPr>
          <p:nvPr/>
        </p:nvSpPr>
        <p:spPr bwMode="auto">
          <a:xfrm>
            <a:off x="325493" y="3613665"/>
            <a:ext cx="31021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b="1" dirty="0">
                <a:solidFill>
                  <a:schemeClr val="bg1"/>
                </a:solidFill>
                <a:latin typeface="Gilroy ExtraBold" panose="00000900000000000000" charset="-52"/>
              </a:rPr>
              <a:t>Сегментация</a:t>
            </a:r>
          </a:p>
        </p:txBody>
      </p:sp>
      <p:sp>
        <p:nvSpPr>
          <p:cNvPr id="10" name="TextBox 54"/>
          <p:cNvSpPr txBox="1">
            <a:spLocks noChangeArrowheads="1"/>
          </p:cNvSpPr>
          <p:nvPr/>
        </p:nvSpPr>
        <p:spPr bwMode="auto">
          <a:xfrm>
            <a:off x="6801839" y="4537518"/>
            <a:ext cx="501511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pPr algn="just"/>
            <a:r>
              <a:rPr lang="ru-RU" altLang="ru-RU" sz="1800" dirty="0">
                <a:latin typeface="Gilroy Light" panose="00000400000000000000" charset="-52"/>
              </a:rPr>
              <a:t>Люди все чаще ищут и покупают товары с помощь своих мобильных устройств. Не упускайте возможность получить продажи именно с мобильных устройств - используйте ключевые слова с фразами «ok google» и «siri».</a:t>
            </a:r>
          </a:p>
        </p:txBody>
      </p:sp>
      <p:sp>
        <p:nvSpPr>
          <p:cNvPr id="11" name="TextBox 53"/>
          <p:cNvSpPr txBox="1">
            <a:spLocks noChangeArrowheads="1"/>
          </p:cNvSpPr>
          <p:nvPr/>
        </p:nvSpPr>
        <p:spPr bwMode="auto">
          <a:xfrm>
            <a:off x="7111992" y="3544995"/>
            <a:ext cx="39084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dirty="0">
                <a:solidFill>
                  <a:schemeClr val="bg1"/>
                </a:solidFill>
                <a:latin typeface="Gilroy ExtraBold" panose="00000900000000000000" charset="-52"/>
              </a:rPr>
              <a:t>Голосовой поиск</a:t>
            </a:r>
          </a:p>
        </p:txBody>
      </p:sp>
    </p:spTree>
    <p:extLst>
      <p:ext uri="{BB962C8B-B14F-4D97-AF65-F5344CB8AC3E}">
        <p14:creationId xmlns:p14="http://schemas.microsoft.com/office/powerpoint/2010/main" val="1518020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326"/>
          <p:cNvSpPr txBox="1">
            <a:spLocks noChangeArrowheads="1"/>
          </p:cNvSpPr>
          <p:nvPr/>
        </p:nvSpPr>
        <p:spPr bwMode="auto">
          <a:xfrm>
            <a:off x="323667" y="567315"/>
            <a:ext cx="11956005" cy="120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dirty="0">
                <a:solidFill>
                  <a:schemeClr val="bg1"/>
                </a:solidFill>
                <a:latin typeface="Gilroy ExtraBold" panose="00000900000000000000" charset="-52"/>
                <a:cs typeface="Lato Bold" panose="020B0604020202020204" charset="0"/>
              </a:rPr>
              <a:t>Яндекс.Директ: таргетинг по краткосрочным интересам для рекламы в РСЯ</a:t>
            </a:r>
          </a:p>
        </p:txBody>
      </p:sp>
      <p:sp>
        <p:nvSpPr>
          <p:cNvPr id="4" name="Прямоугольник 1"/>
          <p:cNvSpPr>
            <a:spLocks noChangeArrowheads="1"/>
          </p:cNvSpPr>
          <p:nvPr/>
        </p:nvSpPr>
        <p:spPr bwMode="auto">
          <a:xfrm>
            <a:off x="323667" y="2060848"/>
            <a:ext cx="6492413"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pPr algn="just"/>
            <a:r>
              <a:rPr lang="ru-RU" altLang="ru-RU" sz="1800" dirty="0">
                <a:latin typeface="Gilroy Light" panose="00000400000000000000" charset="-52"/>
              </a:rPr>
              <a:t>Яндекс.Директ запустил таргетинг на краткосрочные интересы пользователей для текстово-графической рекламы в РСЯ. Сейчас для выбора доступны 19 категорий интересов. В каждой категории можно уточнить интерес, например, выбрав внутри категории «Финансы» только тех, кто ищет кредит</a:t>
            </a:r>
            <a:r>
              <a:rPr lang="ru-RU" altLang="ru-RU" sz="1800" dirty="0" smtClean="0">
                <a:latin typeface="Gilroy Light" panose="00000400000000000000" charset="-52"/>
              </a:rPr>
              <a:t>.</a:t>
            </a:r>
          </a:p>
          <a:p>
            <a:pPr algn="just"/>
            <a:endParaRPr lang="ru-RU" altLang="ru-RU" sz="1800" dirty="0">
              <a:latin typeface="Gilroy Light" panose="00000400000000000000" charset="-52"/>
            </a:endParaRPr>
          </a:p>
          <a:p>
            <a:pPr algn="just"/>
            <a:r>
              <a:rPr lang="ru-RU" altLang="ru-RU" sz="1800" dirty="0">
                <a:latin typeface="Gilroy Light" panose="00000400000000000000" charset="-52"/>
              </a:rPr>
              <a:t>Краткосрочные интересы обновляются в режиме реального времени. Они содержат сегменты пользователей, которые прямо сейчас интересуются определенными тематиками.</a:t>
            </a:r>
          </a:p>
          <a:p>
            <a:endParaRPr lang="ru-RU" altLang="ru-RU" sz="3200" dirty="0"/>
          </a:p>
          <a:p>
            <a:endParaRPr lang="ru-RU" altLang="ru-RU" sz="3200" dirty="0"/>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844824"/>
            <a:ext cx="4758931" cy="376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Группа 5"/>
          <p:cNvGrpSpPr/>
          <p:nvPr/>
        </p:nvGrpSpPr>
        <p:grpSpPr>
          <a:xfrm>
            <a:off x="3020174" y="5378880"/>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9" name="Группа 8"/>
          <p:cNvGrpSpPr/>
          <p:nvPr/>
        </p:nvGrpSpPr>
        <p:grpSpPr>
          <a:xfrm>
            <a:off x="3569872" y="5320694"/>
            <a:ext cx="1099397" cy="1099397"/>
            <a:chOff x="704849" y="476250"/>
            <a:chExt cx="2952750" cy="2952750"/>
          </a:xfrm>
          <a:solidFill>
            <a:srgbClr val="0883E0"/>
          </a:solidFill>
        </p:grpSpPr>
        <p:sp>
          <p:nvSpPr>
            <p:cNvPr id="10" name="Прямоугольник 9"/>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1" name="Прямоугольник 10"/>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35880689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26"/>
          <p:cNvSpPr txBox="1">
            <a:spLocks noChangeArrowheads="1"/>
          </p:cNvSpPr>
          <p:nvPr/>
        </p:nvSpPr>
        <p:spPr bwMode="auto">
          <a:xfrm>
            <a:off x="321000" y="560193"/>
            <a:ext cx="11887146" cy="120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dirty="0">
                <a:solidFill>
                  <a:schemeClr val="bg1"/>
                </a:solidFill>
                <a:latin typeface="Gilroy ExtraBold" panose="00000900000000000000" charset="-52"/>
                <a:cs typeface="Lato Bold" panose="020B0604020202020204" charset="0"/>
              </a:rPr>
              <a:t>Яндекс.Директ: стало возможно создавать связанные турбо-страницы</a:t>
            </a:r>
          </a:p>
        </p:txBody>
      </p:sp>
      <p:sp>
        <p:nvSpPr>
          <p:cNvPr id="4" name="Прямоугольник 1"/>
          <p:cNvSpPr>
            <a:spLocks noChangeArrowheads="1"/>
          </p:cNvSpPr>
          <p:nvPr/>
        </p:nvSpPr>
        <p:spPr bwMode="auto">
          <a:xfrm>
            <a:off x="309371" y="1613118"/>
            <a:ext cx="118516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sz="2000" dirty="0">
                <a:latin typeface="Gilroy Light" panose="00000400000000000000" charset="-52"/>
              </a:rPr>
              <a:t>Директ добавил возможность создать сразу нескольких турбо-страниц в конструкторе. </a:t>
            </a:r>
            <a:r>
              <a:rPr lang="ru-RU" altLang="ru-RU" sz="2000" dirty="0" smtClean="0">
                <a:latin typeface="Gilroy Light" panose="00000400000000000000" charset="-52"/>
              </a:rPr>
              <a:t>Ее </a:t>
            </a:r>
            <a:r>
              <a:rPr lang="ru-RU" altLang="ru-RU" sz="2000" dirty="0">
                <a:latin typeface="Gilroy Light" panose="00000400000000000000" charset="-52"/>
              </a:rPr>
              <a:t>можно использовать для разных информационных разделов, категорий товаров или акций. С помощью конструктора можно собрать и связать продающие турбо-страницы даже при отсутствии опыта в дизайне и веб-разработке.</a:t>
            </a:r>
          </a:p>
          <a:p>
            <a:endParaRPr lang="ru-RU" altLang="ru-RU" sz="3200" dirty="0"/>
          </a:p>
        </p:txBody>
      </p:sp>
      <p:sp>
        <p:nvSpPr>
          <p:cNvPr id="6" name="Овал 5"/>
          <p:cNvSpPr/>
          <p:nvPr/>
        </p:nvSpPr>
        <p:spPr>
          <a:xfrm>
            <a:off x="10134634" y="3154851"/>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5" name="Рисунок 8"/>
          <p:cNvPicPr>
            <a:picLocks noChangeAspect="1"/>
          </p:cNvPicPr>
          <p:nvPr/>
        </p:nvPicPr>
        <p:blipFill>
          <a:blip r:embed="rId2">
            <a:extLst>
              <a:ext uri="{28A0092B-C50C-407E-A947-70E740481C1C}">
                <a14:useLocalDpi xmlns:a14="http://schemas.microsoft.com/office/drawing/2010/main" val="0"/>
              </a:ext>
            </a:extLst>
          </a:blip>
          <a:srcRect l="7376" t="6235" r="12128" b="6927"/>
          <a:stretch>
            <a:fillRect/>
          </a:stretch>
        </p:blipFill>
        <p:spPr bwMode="auto">
          <a:xfrm>
            <a:off x="1659636" y="2971259"/>
            <a:ext cx="7022041" cy="3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Скругленный прямоугольник 1">
            <a:hlinkClick r:id="rId3"/>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21746325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326"/>
          <p:cNvSpPr txBox="1">
            <a:spLocks noChangeArrowheads="1"/>
          </p:cNvSpPr>
          <p:nvPr/>
        </p:nvSpPr>
        <p:spPr bwMode="auto">
          <a:xfrm>
            <a:off x="250394" y="683344"/>
            <a:ext cx="11737304" cy="120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dirty="0">
                <a:solidFill>
                  <a:schemeClr val="bg1"/>
                </a:solidFill>
                <a:latin typeface="Gilroy ExtraBold" panose="00000900000000000000" charset="-52"/>
                <a:cs typeface="Lato Bold" panose="020B0604020202020204" charset="0"/>
              </a:rPr>
              <a:t>Яндекс.Директ: в РСЯ вернули старые рекламные RTB-блоки</a:t>
            </a:r>
          </a:p>
        </p:txBody>
      </p:sp>
      <p:sp>
        <p:nvSpPr>
          <p:cNvPr id="5" name="Прямоугольник 4"/>
          <p:cNvSpPr/>
          <p:nvPr/>
        </p:nvSpPr>
        <p:spPr>
          <a:xfrm>
            <a:off x="335360" y="1819346"/>
            <a:ext cx="6096000" cy="4278094"/>
          </a:xfrm>
          <a:prstGeom prst="rect">
            <a:avLst/>
          </a:prstGeom>
        </p:spPr>
        <p:txBody>
          <a:bodyPr>
            <a:spAutoFit/>
          </a:bodyPr>
          <a:lstStyle/>
          <a:p>
            <a:pPr algn="just"/>
            <a:r>
              <a:rPr lang="ru-RU" altLang="ru-RU" sz="1600" dirty="0">
                <a:latin typeface="Gilroy Light" panose="00000400000000000000" charset="-52"/>
              </a:rPr>
              <a:t>Команда Яндекса добавила возможность выбрать способ отображения некоторых блоков и вернула часть прежних форматов в РСЯ.</a:t>
            </a:r>
          </a:p>
          <a:p>
            <a:pPr algn="just"/>
            <a:endParaRPr lang="ru-RU" altLang="ru-RU" sz="1600" dirty="0">
              <a:latin typeface="Gilroy Light" panose="00000400000000000000" charset="-52"/>
            </a:endParaRPr>
          </a:p>
          <a:p>
            <a:pPr algn="just"/>
            <a:r>
              <a:rPr lang="ru-RU" altLang="ru-RU" sz="1600" dirty="0">
                <a:latin typeface="Gilroy Light" panose="00000400000000000000" charset="-52"/>
              </a:rPr>
              <a:t>Издатели смогут выбрать из двух способов отображения: Interscroller, блок с параллакс-эффектом для мобильных и </a:t>
            </a:r>
            <a:r>
              <a:rPr lang="ru-RU" altLang="ru-RU" sz="1600" dirty="0" err="1">
                <a:latin typeface="Gilroy Light" panose="00000400000000000000" charset="-52"/>
              </a:rPr>
              <a:t>десктопных</a:t>
            </a:r>
            <a:r>
              <a:rPr lang="ru-RU" altLang="ru-RU" sz="1600" dirty="0">
                <a:latin typeface="Gilroy Light" panose="00000400000000000000" charset="-52"/>
              </a:rPr>
              <a:t> устройств, и полноэкранный режим, говорится в блоге.</a:t>
            </a:r>
          </a:p>
          <a:p>
            <a:pPr algn="just"/>
            <a:endParaRPr lang="ru-RU" altLang="ru-RU" sz="1600" dirty="0">
              <a:latin typeface="Gilroy Light" panose="00000400000000000000" charset="-52"/>
            </a:endParaRPr>
          </a:p>
          <a:p>
            <a:pPr algn="just"/>
            <a:r>
              <a:rPr lang="ru-RU" altLang="ru-RU" sz="1600" dirty="0" err="1">
                <a:latin typeface="Gilroy Light" panose="00000400000000000000" charset="-52"/>
              </a:rPr>
              <a:t>Interscroller</a:t>
            </a:r>
            <a:r>
              <a:rPr lang="ru-RU" altLang="ru-RU" sz="1600" dirty="0">
                <a:latin typeface="Gilroy Light" panose="00000400000000000000" charset="-52"/>
              </a:rPr>
              <a:t> размещается между контентом на странице сайта. Содержимое рекламного блока появляется из-под контента по мере того, как пользователь прокручивает страницу: реклама показывается с нижней части баннера, а при </a:t>
            </a:r>
            <a:r>
              <a:rPr lang="ru-RU" altLang="ru-RU" sz="1600" dirty="0" err="1">
                <a:latin typeface="Gilroy Light" panose="00000400000000000000" charset="-52"/>
              </a:rPr>
              <a:t>скролле</a:t>
            </a:r>
            <a:r>
              <a:rPr lang="ru-RU" altLang="ru-RU" sz="1600" dirty="0">
                <a:latin typeface="Gilroy Light" panose="00000400000000000000" charset="-52"/>
              </a:rPr>
              <a:t> постепенно раскрывается, после чего плавно и аккуратно скрывается под контент. А при полноэкранном режиме у пользователя есть возможность закрыть баннер с момента показа.</a:t>
            </a:r>
          </a:p>
        </p:txBody>
      </p:sp>
      <p:pic>
        <p:nvPicPr>
          <p:cNvPr id="6" name="Рисунок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81" y="1757362"/>
            <a:ext cx="5231153"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Группа 6"/>
          <p:cNvGrpSpPr/>
          <p:nvPr/>
        </p:nvGrpSpPr>
        <p:grpSpPr>
          <a:xfrm>
            <a:off x="10633590" y="4631924"/>
            <a:ext cx="1099397" cy="1099397"/>
            <a:chOff x="704849" y="476250"/>
            <a:chExt cx="2952750" cy="2952750"/>
          </a:xfrm>
          <a:solidFill>
            <a:srgbClr val="0883E0"/>
          </a:solidFill>
        </p:grpSpPr>
        <p:sp>
          <p:nvSpPr>
            <p:cNvPr id="8" name="Прямоугольник 7"/>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2036325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326"/>
          <p:cNvSpPr txBox="1">
            <a:spLocks noChangeArrowheads="1"/>
          </p:cNvSpPr>
          <p:nvPr/>
        </p:nvSpPr>
        <p:spPr bwMode="auto">
          <a:xfrm>
            <a:off x="299357" y="644514"/>
            <a:ext cx="11593287" cy="120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ru-RU" altLang="ru-RU" dirty="0">
                <a:solidFill>
                  <a:schemeClr val="bg1"/>
                </a:solidFill>
                <a:latin typeface="Gilroy ExtraBold" panose="00000900000000000000" charset="-52"/>
                <a:cs typeface="Lato Bold" panose="020B0604020202020204" charset="0"/>
              </a:rPr>
              <a:t>Яндекс.Директ: тест нового отображения быстрых ссылок</a:t>
            </a:r>
          </a:p>
        </p:txBody>
      </p:sp>
      <p:sp>
        <p:nvSpPr>
          <p:cNvPr id="4" name="Прямоугольник 1"/>
          <p:cNvSpPr>
            <a:spLocks noChangeArrowheads="1"/>
          </p:cNvSpPr>
          <p:nvPr/>
        </p:nvSpPr>
        <p:spPr bwMode="auto">
          <a:xfrm>
            <a:off x="299357" y="1844824"/>
            <a:ext cx="5436603"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pPr algn="just"/>
            <a:r>
              <a:rPr lang="ru-RU" altLang="ru-RU" sz="2000" dirty="0">
                <a:latin typeface="Gilroy Light" panose="00000400000000000000" charset="-52"/>
              </a:rPr>
              <a:t>Некоторые пользователи Яндекса заметили, что быстрые ссылки в поисковых объявлениях стали отображаться иначе. Теперь они располагаются внизу объявления. </a:t>
            </a:r>
          </a:p>
          <a:p>
            <a:pPr algn="just"/>
            <a:endParaRPr lang="ru-RU" altLang="ru-RU" sz="2000" dirty="0">
              <a:latin typeface="Gilroy Light" panose="00000400000000000000" charset="-52"/>
            </a:endParaRPr>
          </a:p>
          <a:p>
            <a:pPr algn="just"/>
            <a:r>
              <a:rPr lang="ru-RU" altLang="ru-RU" sz="2000" dirty="0">
                <a:latin typeface="Gilroy Light" panose="00000400000000000000" charset="-52"/>
              </a:rPr>
              <a:t>Сейчас быстрые ссылки показываются под заголовком объявлений, а для рекламы на первой позиции — внизу объявления с развернутым описанием.</a:t>
            </a:r>
          </a:p>
        </p:txBody>
      </p:sp>
      <p:pic>
        <p:nvPicPr>
          <p:cNvPr id="5" name="Рисунок 8"/>
          <p:cNvPicPr>
            <a:picLocks noChangeAspect="1"/>
          </p:cNvPicPr>
          <p:nvPr/>
        </p:nvPicPr>
        <p:blipFill>
          <a:blip r:embed="rId3">
            <a:extLst>
              <a:ext uri="{28A0092B-C50C-407E-A947-70E740481C1C}">
                <a14:useLocalDpi xmlns:a14="http://schemas.microsoft.com/office/drawing/2010/main" val="0"/>
              </a:ext>
            </a:extLst>
          </a:blip>
          <a:srcRect r="16122"/>
          <a:stretch>
            <a:fillRect/>
          </a:stretch>
        </p:blipFill>
        <p:spPr bwMode="auto">
          <a:xfrm>
            <a:off x="6229820" y="1818049"/>
            <a:ext cx="5662824" cy="339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Группа 6"/>
          <p:cNvGrpSpPr/>
          <p:nvPr/>
        </p:nvGrpSpPr>
        <p:grpSpPr>
          <a:xfrm>
            <a:off x="3503712" y="5431785"/>
            <a:ext cx="1099397" cy="1099397"/>
            <a:chOff x="704849" y="476250"/>
            <a:chExt cx="2952750" cy="2952750"/>
          </a:xfrm>
        </p:grpSpPr>
        <p:sp>
          <p:nvSpPr>
            <p:cNvPr id="8" name="Прямоугольник 7"/>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03" y="4174141"/>
            <a:ext cx="3434296" cy="3614683"/>
          </a:xfrm>
          <a:prstGeom prst="rect">
            <a:avLst/>
          </a:prstGeom>
        </p:spPr>
      </p:pic>
    </p:spTree>
    <p:extLst>
      <p:ext uri="{BB962C8B-B14F-4D97-AF65-F5344CB8AC3E}">
        <p14:creationId xmlns:p14="http://schemas.microsoft.com/office/powerpoint/2010/main" val="21341446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6" name="Овал 5"/>
          <p:cNvSpPr/>
          <p:nvPr/>
        </p:nvSpPr>
        <p:spPr>
          <a:xfrm>
            <a:off x="-1320824" y="3746418"/>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TextBox 326"/>
          <p:cNvSpPr txBox="1">
            <a:spLocks noChangeArrowheads="1"/>
          </p:cNvSpPr>
          <p:nvPr/>
        </p:nvSpPr>
        <p:spPr bwMode="auto">
          <a:xfrm>
            <a:off x="327246" y="500498"/>
            <a:ext cx="12192000" cy="120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r>
              <a:rPr lang="en-US" altLang="ru-RU" dirty="0">
                <a:solidFill>
                  <a:schemeClr val="bg1"/>
                </a:solidFill>
                <a:latin typeface="Gilroy ExtraBold" panose="00000900000000000000" charset="-52"/>
                <a:cs typeface="Lato Bold" panose="020B0604020202020204" charset="0"/>
              </a:rPr>
              <a:t>Google Ads</a:t>
            </a:r>
            <a:r>
              <a:rPr lang="ru-RU" altLang="ru-RU" dirty="0">
                <a:solidFill>
                  <a:schemeClr val="bg1"/>
                </a:solidFill>
                <a:latin typeface="Gilroy ExtraBold" panose="00000900000000000000" charset="-52"/>
                <a:cs typeface="Lato Bold" panose="020B0604020202020204" charset="0"/>
              </a:rPr>
              <a:t>: заработали объяснения изменений в поисковых кампаниях</a:t>
            </a:r>
          </a:p>
        </p:txBody>
      </p:sp>
      <p:pic>
        <p:nvPicPr>
          <p:cNvPr id="5" name="Picture 6" descr="Функция &quot;Интерпретация&quot; в интерфейсе Google Рекламы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700808"/>
            <a:ext cx="4824536" cy="384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1"/>
          <p:cNvSpPr>
            <a:spLocks noChangeArrowheads="1"/>
          </p:cNvSpPr>
          <p:nvPr/>
        </p:nvSpPr>
        <p:spPr bwMode="auto">
          <a:xfrm>
            <a:off x="327246" y="1739537"/>
            <a:ext cx="6416826"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charset="0"/>
              </a:defRPr>
            </a:lvl1pPr>
            <a:lvl2pPr marL="742950" indent="-285750">
              <a:defRPr sz="3600">
                <a:solidFill>
                  <a:schemeClr val="tx1"/>
                </a:solidFill>
                <a:latin typeface="Lato Light" panose="020F0302020204030203" charset="0"/>
              </a:defRPr>
            </a:lvl2pPr>
            <a:lvl3pPr marL="1143000" indent="-228600">
              <a:defRPr sz="3600">
                <a:solidFill>
                  <a:schemeClr val="tx1"/>
                </a:solidFill>
                <a:latin typeface="Lato Light" panose="020F0302020204030203" charset="0"/>
              </a:defRPr>
            </a:lvl3pPr>
            <a:lvl4pPr marL="1600200" indent="-228600">
              <a:defRPr sz="3600">
                <a:solidFill>
                  <a:schemeClr val="tx1"/>
                </a:solidFill>
                <a:latin typeface="Lato Light" panose="020F0302020204030203" charset="0"/>
              </a:defRPr>
            </a:lvl4pPr>
            <a:lvl5pPr marL="2057400" indent="-228600">
              <a:defRPr sz="3600">
                <a:solidFill>
                  <a:schemeClr val="tx1"/>
                </a:solidFill>
                <a:latin typeface="Lato Light" panose="020F0302020204030203" charset="0"/>
              </a:defRPr>
            </a:lvl5pPr>
            <a:lvl6pPr marL="2514600" indent="-228600" defTabSz="1827213" fontAlgn="base">
              <a:spcBef>
                <a:spcPct val="0"/>
              </a:spcBef>
              <a:spcAft>
                <a:spcPct val="0"/>
              </a:spcAft>
              <a:defRPr sz="3600">
                <a:solidFill>
                  <a:schemeClr val="tx1"/>
                </a:solidFill>
                <a:latin typeface="Lato Light" panose="020F0302020204030203" charset="0"/>
              </a:defRPr>
            </a:lvl6pPr>
            <a:lvl7pPr marL="2971800" indent="-228600" defTabSz="1827213" fontAlgn="base">
              <a:spcBef>
                <a:spcPct val="0"/>
              </a:spcBef>
              <a:spcAft>
                <a:spcPct val="0"/>
              </a:spcAft>
              <a:defRPr sz="3600">
                <a:solidFill>
                  <a:schemeClr val="tx1"/>
                </a:solidFill>
                <a:latin typeface="Lato Light" panose="020F0302020204030203" charset="0"/>
              </a:defRPr>
            </a:lvl7pPr>
            <a:lvl8pPr marL="3429000" indent="-228600" defTabSz="1827213" fontAlgn="base">
              <a:spcBef>
                <a:spcPct val="0"/>
              </a:spcBef>
              <a:spcAft>
                <a:spcPct val="0"/>
              </a:spcAft>
              <a:defRPr sz="3600">
                <a:solidFill>
                  <a:schemeClr val="tx1"/>
                </a:solidFill>
                <a:latin typeface="Lato Light" panose="020F0302020204030203" charset="0"/>
              </a:defRPr>
            </a:lvl8pPr>
            <a:lvl9pPr marL="3886200" indent="-228600" defTabSz="1827213" fontAlgn="base">
              <a:spcBef>
                <a:spcPct val="0"/>
              </a:spcBef>
              <a:spcAft>
                <a:spcPct val="0"/>
              </a:spcAft>
              <a:defRPr sz="3600">
                <a:solidFill>
                  <a:schemeClr val="tx1"/>
                </a:solidFill>
                <a:latin typeface="Lato Light" panose="020F0302020204030203" charset="0"/>
              </a:defRPr>
            </a:lvl9pPr>
          </a:lstStyle>
          <a:p>
            <a:pPr algn="just"/>
            <a:r>
              <a:rPr lang="ru-RU" altLang="ru-RU" sz="1800" dirty="0">
                <a:latin typeface="Gilroy Light" panose="00000400000000000000" charset="-52"/>
              </a:rPr>
              <a:t>В интерфейсе </a:t>
            </a:r>
            <a:r>
              <a:rPr lang="ru-RU" altLang="ru-RU" sz="1800" dirty="0" err="1">
                <a:latin typeface="Gilroy Light" panose="00000400000000000000" charset="-52"/>
              </a:rPr>
              <a:t>Google</a:t>
            </a:r>
            <a:r>
              <a:rPr lang="ru-RU" altLang="ru-RU" sz="1800" dirty="0">
                <a:latin typeface="Gilroy Light" panose="00000400000000000000" charset="-52"/>
              </a:rPr>
              <a:t> </a:t>
            </a:r>
            <a:r>
              <a:rPr lang="ru-RU" altLang="ru-RU" sz="1800" dirty="0" err="1">
                <a:latin typeface="Gilroy Light" panose="00000400000000000000" charset="-52"/>
              </a:rPr>
              <a:t>Ads</a:t>
            </a:r>
            <a:r>
              <a:rPr lang="ru-RU" altLang="ru-RU" sz="1800" dirty="0">
                <a:latin typeface="Gilroy Light" panose="00000400000000000000" charset="-52"/>
              </a:rPr>
              <a:t> будут отображаться вероятные причины изменений эффективности в кампаниях и группах объявлений. Сейчас инструмент работает для поисковых кампаний, где используется назначение ставок вручную или стратегия «Оптимизированная цена за клик», и их групп объявлений</a:t>
            </a:r>
            <a:r>
              <a:rPr lang="ru-RU" altLang="ru-RU" sz="1800" dirty="0" smtClean="0">
                <a:latin typeface="Gilroy Light" panose="00000400000000000000" charset="-52"/>
              </a:rPr>
              <a:t>.</a:t>
            </a:r>
          </a:p>
          <a:p>
            <a:pPr algn="just"/>
            <a:endParaRPr lang="ru-RU" altLang="ru-RU" sz="1800" dirty="0">
              <a:latin typeface="Gilroy Light" panose="00000400000000000000" charset="-52"/>
            </a:endParaRPr>
          </a:p>
          <a:p>
            <a:pPr algn="just"/>
            <a:r>
              <a:rPr lang="ru-RU" altLang="ru-RU" sz="1800" dirty="0">
                <a:latin typeface="Gilroy Light" panose="00000400000000000000" charset="-52"/>
              </a:rPr>
              <a:t>Объяснения появляются, только если достигнут порог объема и процента изменений, и позволяют сравнить данные только за равные периоды и только за последние 90 дней. Для более ранних периодов будет отображаться процент изменений, но объяснений не будет. Рекламодателям доступны сведения по кликам, стоимости и показам</a:t>
            </a:r>
            <a:r>
              <a:rPr lang="en-US" altLang="ru-RU" sz="1800" dirty="0">
                <a:latin typeface="Gilroy Light" panose="00000400000000000000" charset="-52"/>
              </a:rPr>
              <a:t>.</a:t>
            </a:r>
            <a:endParaRPr lang="ru-RU" altLang="ru-RU" sz="1800" dirty="0">
              <a:latin typeface="Gilroy Light" panose="00000400000000000000" charset="-52"/>
            </a:endParaRPr>
          </a:p>
        </p:txBody>
      </p:sp>
    </p:spTree>
    <p:extLst>
      <p:ext uri="{BB962C8B-B14F-4D97-AF65-F5344CB8AC3E}">
        <p14:creationId xmlns:p14="http://schemas.microsoft.com/office/powerpoint/2010/main" val="81197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323804" y="496072"/>
            <a:ext cx="11532836"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smtClean="0">
                <a:solidFill>
                  <a:schemeClr val="bg1"/>
                </a:solidFill>
                <a:latin typeface="Gilroy ExtraBold" panose="00000900000000000000" charset="-52"/>
              </a:rPr>
              <a:t>Яндекс.Директ: новый адаптивный формат смарт-баннеров </a:t>
            </a:r>
            <a:endParaRPr lang="ru-RU" sz="3600" b="0" dirty="0">
              <a:solidFill>
                <a:schemeClr val="bg1"/>
              </a:solidFill>
              <a:latin typeface="Gilroy ExtraBold" panose="00000900000000000000" charset="-52"/>
            </a:endParaRPr>
          </a:p>
        </p:txBody>
      </p:sp>
      <p:sp>
        <p:nvSpPr>
          <p:cNvPr id="4" name="Прямоугольник 3"/>
          <p:cNvSpPr/>
          <p:nvPr/>
        </p:nvSpPr>
        <p:spPr>
          <a:xfrm>
            <a:off x="323804" y="1707466"/>
            <a:ext cx="11532836" cy="1754326"/>
          </a:xfrm>
          <a:prstGeom prst="rect">
            <a:avLst/>
          </a:prstGeom>
        </p:spPr>
        <p:txBody>
          <a:bodyPr wrap="square">
            <a:spAutoFit/>
          </a:bodyPr>
          <a:lstStyle/>
          <a:p>
            <a:pPr algn="just"/>
            <a:r>
              <a:rPr lang="ru-RU" dirty="0">
                <a:solidFill>
                  <a:schemeClr val="bg1"/>
                </a:solidFill>
                <a:latin typeface="Gilroy Light" panose="00000400000000000000" charset="-52"/>
              </a:rPr>
              <a:t>Яндекс.Директ представил новый формат смарт-баннеров — смарт-плитку. Он адаптируется под любые размеры реклам</a:t>
            </a:r>
            <a:r>
              <a:rPr lang="ru-RU" u="sng" dirty="0">
                <a:solidFill>
                  <a:schemeClr val="bg1"/>
                </a:solidFill>
                <a:latin typeface="Gilroy Light" panose="00000400000000000000" charset="-52"/>
              </a:rPr>
              <a:t>н</a:t>
            </a:r>
            <a:r>
              <a:rPr lang="ru-RU" dirty="0">
                <a:solidFill>
                  <a:schemeClr val="bg1"/>
                </a:solidFill>
                <a:latin typeface="Gilroy Light" panose="00000400000000000000" charset="-52"/>
              </a:rPr>
              <a:t>ого блока на сайте и показывает в одном баннере больше товаров. Формат доступен для всех категорий товаров и услуг</a:t>
            </a:r>
            <a:r>
              <a:rPr lang="ru-RU" dirty="0" smtClean="0">
                <a:solidFill>
                  <a:schemeClr val="bg1"/>
                </a:solidFill>
                <a:latin typeface="Gilroy Light" panose="00000400000000000000" charset="-52"/>
              </a:rPr>
              <a:t>.</a:t>
            </a:r>
          </a:p>
          <a:p>
            <a:pPr algn="just"/>
            <a:r>
              <a:rPr lang="ru-RU" dirty="0">
                <a:solidFill>
                  <a:schemeClr val="bg1"/>
                </a:solidFill>
                <a:latin typeface="Gilroy Light" panose="00000400000000000000" charset="-52"/>
              </a:rPr>
              <a:t>Благодаря адаптивности объявления смогут участвовать в большем количестве аукционов, за счет этого вырастет охват кампании. Использование смарт-плитки поможет масштабировать бюджет на смарт-баннеры, сохраняя </a:t>
            </a:r>
            <a:r>
              <a:rPr lang="ru-RU" dirty="0" smtClean="0">
                <a:solidFill>
                  <a:schemeClr val="bg1"/>
                </a:solidFill>
                <a:latin typeface="Gilroy Light" panose="00000400000000000000" charset="-52"/>
              </a:rPr>
              <a:t>СРА-эффективность.</a:t>
            </a:r>
            <a:endParaRPr lang="ru-RU" dirty="0">
              <a:solidFill>
                <a:schemeClr val="bg1"/>
              </a:solidFill>
              <a:latin typeface="Gilroy Light" panose="00000400000000000000" charset="-52"/>
            </a:endParaRPr>
          </a:p>
        </p:txBody>
      </p:sp>
      <p:pic>
        <p:nvPicPr>
          <p:cNvPr id="5" name="Рисунок 4"/>
          <p:cNvPicPr>
            <a:picLocks noChangeAspect="1"/>
          </p:cNvPicPr>
          <p:nvPr/>
        </p:nvPicPr>
        <p:blipFill>
          <a:blip r:embed="rId3"/>
          <a:stretch>
            <a:fillRect/>
          </a:stretch>
        </p:blipFill>
        <p:spPr>
          <a:xfrm>
            <a:off x="4223791" y="3469492"/>
            <a:ext cx="4001235" cy="2750849"/>
          </a:xfrm>
          <a:prstGeom prst="rect">
            <a:avLst/>
          </a:prstGeom>
        </p:spPr>
      </p:pic>
      <p:grpSp>
        <p:nvGrpSpPr>
          <p:cNvPr id="6" name="Группа 5"/>
          <p:cNvGrpSpPr/>
          <p:nvPr/>
        </p:nvGrpSpPr>
        <p:grpSpPr>
          <a:xfrm>
            <a:off x="10493531" y="3230609"/>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768" y="3243317"/>
            <a:ext cx="3434296" cy="3614683"/>
          </a:xfrm>
          <a:prstGeom prst="rect">
            <a:avLst/>
          </a:prstGeom>
        </p:spPr>
      </p:pic>
    </p:spTree>
    <p:extLst>
      <p:ext uri="{BB962C8B-B14F-4D97-AF65-F5344CB8AC3E}">
        <p14:creationId xmlns:p14="http://schemas.microsoft.com/office/powerpoint/2010/main" val="16926324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вал 5"/>
          <p:cNvSpPr/>
          <p:nvPr/>
        </p:nvSpPr>
        <p:spPr>
          <a:xfrm>
            <a:off x="10046786" y="-596733"/>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335359" y="548680"/>
            <a:ext cx="12025336"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smtClean="0">
                <a:solidFill>
                  <a:schemeClr val="bg1"/>
                </a:solidFill>
                <a:latin typeface="Gilroy ExtraBold" panose="00000900000000000000" charset="-52"/>
              </a:rPr>
              <a:t>Яндекс.Директ: показ рекламы в рекомендательном виджете</a:t>
            </a:r>
            <a:endParaRPr lang="ru-RU" sz="3600" b="0" dirty="0">
              <a:solidFill>
                <a:schemeClr val="bg1"/>
              </a:solidFill>
              <a:latin typeface="Gilroy ExtraBold" panose="00000900000000000000" charset="-52"/>
            </a:endParaRPr>
          </a:p>
        </p:txBody>
      </p:sp>
      <p:sp>
        <p:nvSpPr>
          <p:cNvPr id="4" name="Прямоугольник 3"/>
          <p:cNvSpPr/>
          <p:nvPr/>
        </p:nvSpPr>
        <p:spPr>
          <a:xfrm>
            <a:off x="6381523" y="2780928"/>
            <a:ext cx="5184575" cy="2554545"/>
          </a:xfrm>
          <a:prstGeom prst="rect">
            <a:avLst/>
          </a:prstGeom>
        </p:spPr>
        <p:txBody>
          <a:bodyPr wrap="square">
            <a:spAutoFit/>
          </a:bodyPr>
          <a:lstStyle/>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Реклама в виджете размещается среди рекомендаций и оформлена так же, как они. Объявления показываются с пометкой «Реклама», что позволяет пользователям отличать их от контента сайта. Владелец сайта может задавать количество рекламных ячеек, и система будет автоматически назначать для них позиции, но также позиции можно выставить вручную, сообщают в блоге Яндекса</a:t>
            </a:r>
            <a:r>
              <a:rPr lang="ru-RU" sz="1600" dirty="0" smtClean="0">
                <a:solidFill>
                  <a:schemeClr val="bg1"/>
                </a:solidFill>
                <a:latin typeface="Gilroy Light" panose="00000400000000000000" charset="-52"/>
              </a:rPr>
              <a:t>.</a:t>
            </a:r>
          </a:p>
        </p:txBody>
      </p:sp>
      <p:pic>
        <p:nvPicPr>
          <p:cNvPr id="5" name="Рисунок 4"/>
          <p:cNvPicPr>
            <a:picLocks noChangeAspect="1"/>
          </p:cNvPicPr>
          <p:nvPr/>
        </p:nvPicPr>
        <p:blipFill>
          <a:blip r:embed="rId3"/>
          <a:stretch>
            <a:fillRect/>
          </a:stretch>
        </p:blipFill>
        <p:spPr>
          <a:xfrm>
            <a:off x="1415480" y="3317720"/>
            <a:ext cx="4414387" cy="2902689"/>
          </a:xfrm>
          <a:prstGeom prst="rect">
            <a:avLst/>
          </a:prstGeom>
        </p:spPr>
      </p:pic>
      <p:sp>
        <p:nvSpPr>
          <p:cNvPr id="7" name="TextBox 6"/>
          <p:cNvSpPr txBox="1"/>
          <p:nvPr/>
        </p:nvSpPr>
        <p:spPr>
          <a:xfrm>
            <a:off x="384866" y="1794691"/>
            <a:ext cx="4270973" cy="1477328"/>
          </a:xfrm>
          <a:prstGeom prst="rect">
            <a:avLst/>
          </a:prstGeom>
          <a:noFill/>
        </p:spPr>
        <p:txBody>
          <a:bodyPr wrap="square" rtlCol="0">
            <a:spAutoFit/>
          </a:bodyPr>
          <a:lstStyle/>
          <a:p>
            <a:pPr algn="just"/>
            <a:r>
              <a:rPr lang="ru-RU" dirty="0">
                <a:solidFill>
                  <a:schemeClr val="bg1"/>
                </a:solidFill>
                <a:latin typeface="Gilroy Light" panose="00000400000000000000" charset="-52"/>
              </a:rPr>
              <a:t>Команда Яндекса запустила </a:t>
            </a:r>
            <a:r>
              <a:rPr lang="ru-RU" dirty="0" err="1">
                <a:solidFill>
                  <a:schemeClr val="bg1"/>
                </a:solidFill>
                <a:latin typeface="Gilroy Light" panose="00000400000000000000" charset="-52"/>
              </a:rPr>
              <a:t>виджет</a:t>
            </a:r>
            <a:r>
              <a:rPr lang="ru-RU" dirty="0">
                <a:solidFill>
                  <a:schemeClr val="bg1"/>
                </a:solidFill>
                <a:latin typeface="Gilroy Light" panose="00000400000000000000" charset="-52"/>
              </a:rPr>
              <a:t> с рекомендациями внутреннего контента сайта и </a:t>
            </a:r>
            <a:r>
              <a:rPr lang="ru-RU" dirty="0" err="1">
                <a:solidFill>
                  <a:schemeClr val="bg1"/>
                </a:solidFill>
                <a:latin typeface="Gilroy Light" panose="00000400000000000000" charset="-52"/>
              </a:rPr>
              <a:t>нативными</a:t>
            </a:r>
            <a:r>
              <a:rPr lang="ru-RU" dirty="0">
                <a:solidFill>
                  <a:schemeClr val="bg1"/>
                </a:solidFill>
                <a:latin typeface="Gilroy Light" panose="00000400000000000000" charset="-52"/>
              </a:rPr>
              <a:t> блоками </a:t>
            </a:r>
            <a:r>
              <a:rPr lang="ru-RU" dirty="0" err="1">
                <a:solidFill>
                  <a:schemeClr val="bg1"/>
                </a:solidFill>
                <a:latin typeface="Gilroy Light" panose="00000400000000000000" charset="-52"/>
              </a:rPr>
              <a:t>Яндекс.Директа</a:t>
            </a:r>
            <a:r>
              <a:rPr lang="ru-RU" dirty="0">
                <a:solidFill>
                  <a:schemeClr val="bg1"/>
                </a:solidFill>
                <a:latin typeface="Gilroy Light" panose="00000400000000000000" charset="-52"/>
              </a:rPr>
              <a:t> для всех партнеров РСЯ.</a:t>
            </a:r>
          </a:p>
        </p:txBody>
      </p:sp>
    </p:spTree>
    <p:extLst>
      <p:ext uri="{BB962C8B-B14F-4D97-AF65-F5344CB8AC3E}">
        <p14:creationId xmlns:p14="http://schemas.microsoft.com/office/powerpoint/2010/main" val="3059404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nvGrpSpPr>
          <p:cNvPr id="9" name="Группа 8"/>
          <p:cNvGrpSpPr/>
          <p:nvPr/>
        </p:nvGrpSpPr>
        <p:grpSpPr>
          <a:xfrm>
            <a:off x="9745685" y="482227"/>
            <a:ext cx="471722" cy="471722"/>
            <a:chOff x="704849" y="476250"/>
            <a:chExt cx="2952750" cy="2952750"/>
          </a:xfrm>
        </p:grpSpPr>
        <p:sp>
          <p:nvSpPr>
            <p:cNvPr id="10" name="Прямоугольник 9"/>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1" name="Прямоугольник 10"/>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12" name="Группа 11"/>
          <p:cNvGrpSpPr/>
          <p:nvPr/>
        </p:nvGrpSpPr>
        <p:grpSpPr>
          <a:xfrm>
            <a:off x="3205242" y="5026679"/>
            <a:ext cx="1099397" cy="1099397"/>
            <a:chOff x="704849" y="476250"/>
            <a:chExt cx="2952750" cy="2952750"/>
          </a:xfrm>
        </p:grpSpPr>
        <p:sp>
          <p:nvSpPr>
            <p:cNvPr id="13" name="Прямоугольник 12"/>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4" name="Прямоугольник 13"/>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
        <p:nvSpPr>
          <p:cNvPr id="16" name="TextBox 15"/>
          <p:cNvSpPr txBox="1"/>
          <p:nvPr/>
        </p:nvSpPr>
        <p:spPr>
          <a:xfrm>
            <a:off x="1328349" y="1446645"/>
            <a:ext cx="4987783" cy="861774"/>
          </a:xfrm>
          <a:prstGeom prst="rect">
            <a:avLst/>
          </a:prstGeom>
          <a:noFill/>
        </p:spPr>
        <p:txBody>
          <a:bodyPr wrap="square" rtlCol="0">
            <a:spAutoFit/>
          </a:bodyPr>
          <a:lstStyle/>
          <a:p>
            <a:pPr>
              <a:lnSpc>
                <a:spcPts val="3000"/>
              </a:lnSpc>
            </a:pPr>
            <a:r>
              <a:rPr lang="ru-RU" sz="2400" spc="330" dirty="0" smtClean="0">
                <a:solidFill>
                  <a:schemeClr val="bg1"/>
                </a:solidFill>
                <a:latin typeface="Gotham Pro Medium" panose="02000603030000020004" pitchFamily="2" charset="0"/>
                <a:cs typeface="Gotham Pro Medium" panose="02000603030000020004" pitchFamily="2" charset="0"/>
              </a:rPr>
              <a:t>КОРОТКО О НОВОМ ВЫПУСКЕ</a:t>
            </a:r>
            <a:endParaRPr lang="en-US" sz="2400" spc="330" dirty="0" smtClean="0">
              <a:solidFill>
                <a:schemeClr val="bg1"/>
              </a:solidFill>
              <a:latin typeface="Gotham Pro Medium" panose="02000603030000020004" pitchFamily="2" charset="0"/>
              <a:cs typeface="Gotham Pro Medium" panose="02000603030000020004" pitchFamily="2" charset="0"/>
            </a:endParaRPr>
          </a:p>
        </p:txBody>
      </p:sp>
      <p:sp>
        <p:nvSpPr>
          <p:cNvPr id="17" name="Прямоугольник 16"/>
          <p:cNvSpPr/>
          <p:nvPr/>
        </p:nvSpPr>
        <p:spPr>
          <a:xfrm>
            <a:off x="1328348" y="2480674"/>
            <a:ext cx="7790181" cy="1938992"/>
          </a:xfrm>
          <a:prstGeom prst="rect">
            <a:avLst/>
          </a:prstGeom>
        </p:spPr>
        <p:txBody>
          <a:bodyPr wrap="square">
            <a:spAutoFit/>
          </a:bodyPr>
          <a:lstStyle/>
          <a:p>
            <a:pPr algn="just">
              <a:lnSpc>
                <a:spcPts val="1800"/>
              </a:lnSpc>
            </a:pPr>
            <a:r>
              <a:rPr lang="ru-RU" sz="2000" dirty="0" smtClean="0">
                <a:solidFill>
                  <a:schemeClr val="bg1"/>
                </a:solidFill>
                <a:latin typeface="+mj-lt"/>
                <a:cs typeface="Gotham Pro Light" panose="02000503030000020004" pitchFamily="2" charset="0"/>
              </a:rPr>
              <a:t>На этот раз мы решили</a:t>
            </a:r>
            <a:r>
              <a:rPr lang="ru-RU" sz="2000" dirty="0" smtClean="0">
                <a:solidFill>
                  <a:schemeClr val="bg1"/>
                </a:solidFill>
                <a:latin typeface="+mj-lt"/>
              </a:rPr>
              <a:t> обратить внимание на основные тенденции </a:t>
            </a:r>
            <a:r>
              <a:rPr lang="ru-RU" sz="2000" dirty="0">
                <a:solidFill>
                  <a:schemeClr val="bg1"/>
                </a:solidFill>
                <a:latin typeface="+mj-lt"/>
              </a:rPr>
              <a:t>и </a:t>
            </a:r>
            <a:r>
              <a:rPr lang="ru-RU" sz="2000" dirty="0" smtClean="0">
                <a:solidFill>
                  <a:schemeClr val="bg1"/>
                </a:solidFill>
                <a:latin typeface="+mj-lt"/>
              </a:rPr>
              <a:t>события рекламного </a:t>
            </a:r>
            <a:r>
              <a:rPr lang="ru-RU" sz="2000" dirty="0">
                <a:solidFill>
                  <a:schemeClr val="bg1"/>
                </a:solidFill>
                <a:latin typeface="+mj-lt"/>
              </a:rPr>
              <a:t>бизнеса, которыми запомнился </a:t>
            </a:r>
            <a:r>
              <a:rPr lang="ru-RU" sz="2000" dirty="0" smtClean="0">
                <a:solidFill>
                  <a:schemeClr val="bg1"/>
                </a:solidFill>
                <a:latin typeface="+mj-lt"/>
              </a:rPr>
              <a:t>2019 год.</a:t>
            </a:r>
            <a:r>
              <a:rPr lang="ru-RU" sz="2000" dirty="0" smtClean="0">
                <a:solidFill>
                  <a:schemeClr val="bg1"/>
                </a:solidFill>
                <a:latin typeface="+mj-lt"/>
                <a:cs typeface="Gotham Pro Light" panose="02000503030000020004" pitchFamily="2" charset="0"/>
              </a:rPr>
              <a:t> </a:t>
            </a:r>
          </a:p>
          <a:p>
            <a:pPr algn="just">
              <a:lnSpc>
                <a:spcPts val="1800"/>
              </a:lnSpc>
            </a:pPr>
            <a:endParaRPr lang="ru-RU" sz="2000" dirty="0">
              <a:solidFill>
                <a:schemeClr val="bg1"/>
              </a:solidFill>
              <a:latin typeface="+mj-lt"/>
              <a:cs typeface="Gotham Pro Light" panose="02000503030000020004" pitchFamily="2" charset="0"/>
            </a:endParaRPr>
          </a:p>
          <a:p>
            <a:pPr algn="just">
              <a:lnSpc>
                <a:spcPts val="1800"/>
              </a:lnSpc>
            </a:pPr>
            <a:r>
              <a:rPr lang="ru-RU" sz="2000" dirty="0">
                <a:solidFill>
                  <a:schemeClr val="bg1"/>
                </a:solidFill>
                <a:latin typeface="+mj-lt"/>
                <a:cs typeface="Gotham Pro Light" panose="02000503030000020004" pitchFamily="2" charset="0"/>
              </a:rPr>
              <a:t>Н</a:t>
            </a:r>
            <a:r>
              <a:rPr lang="ru-RU" sz="2000" dirty="0" smtClean="0">
                <a:solidFill>
                  <a:schemeClr val="bg1"/>
                </a:solidFill>
                <a:latin typeface="+mj-lt"/>
                <a:cs typeface="Gotham Pro Light" panose="02000503030000020004" pitchFamily="2" charset="0"/>
              </a:rPr>
              <a:t>е забыли добавить про </a:t>
            </a:r>
            <a:r>
              <a:rPr lang="ru-RU" sz="2000" dirty="0" smtClean="0">
                <a:solidFill>
                  <a:schemeClr val="bg1"/>
                </a:solidFill>
                <a:latin typeface="+mj-lt"/>
              </a:rPr>
              <a:t>новые </a:t>
            </a:r>
            <a:r>
              <a:rPr lang="ru-RU" sz="2000" dirty="0">
                <a:solidFill>
                  <a:schemeClr val="bg1"/>
                </a:solidFill>
                <a:latin typeface="+mj-lt"/>
              </a:rPr>
              <a:t>технологии продвижения, новые инструменты, изменения в работе мессенджеров или социальных </a:t>
            </a:r>
            <a:r>
              <a:rPr lang="ru-RU" sz="2000" dirty="0" smtClean="0">
                <a:solidFill>
                  <a:schemeClr val="bg1"/>
                </a:solidFill>
                <a:latin typeface="+mj-lt"/>
              </a:rPr>
              <a:t>сетях.</a:t>
            </a:r>
          </a:p>
          <a:p>
            <a:pPr algn="just">
              <a:lnSpc>
                <a:spcPts val="1800"/>
              </a:lnSpc>
            </a:pPr>
            <a:endParaRPr lang="ru-RU" sz="2000" dirty="0" smtClean="0">
              <a:solidFill>
                <a:schemeClr val="bg1"/>
              </a:solidFill>
              <a:latin typeface="+mj-lt"/>
            </a:endParaRPr>
          </a:p>
          <a:p>
            <a:pPr algn="just">
              <a:lnSpc>
                <a:spcPts val="1800"/>
              </a:lnSpc>
            </a:pPr>
            <a:r>
              <a:rPr lang="ru-RU" sz="2000" dirty="0">
                <a:solidFill>
                  <a:schemeClr val="bg1"/>
                </a:solidFill>
                <a:cs typeface="Gotham Pro Light" panose="02000503030000020004" pitchFamily="2" charset="0"/>
              </a:rPr>
              <a:t>Ну и </a:t>
            </a:r>
            <a:r>
              <a:rPr lang="ru-RU" sz="2000" dirty="0" smtClean="0">
                <a:solidFill>
                  <a:schemeClr val="bg1"/>
                </a:solidFill>
                <a:latin typeface="+mj-lt"/>
              </a:rPr>
              <a:t>немного информации об ожидаемых трендах 2020 года.</a:t>
            </a:r>
            <a:endParaRPr lang="ru-RU" sz="2000" dirty="0">
              <a:solidFill>
                <a:schemeClr val="bg1"/>
              </a:solidFill>
              <a:latin typeface="+mj-lt"/>
              <a:cs typeface="Gotham Pro Light" panose="02000503030000020004" pitchFamily="2"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8529" y="1268760"/>
            <a:ext cx="3434296" cy="3614683"/>
          </a:xfrm>
          <a:prstGeom prst="rect">
            <a:avLst/>
          </a:prstGeom>
        </p:spPr>
      </p:pic>
    </p:spTree>
    <p:extLst>
      <p:ext uri="{BB962C8B-B14F-4D97-AF65-F5344CB8AC3E}">
        <p14:creationId xmlns:p14="http://schemas.microsoft.com/office/powerpoint/2010/main" val="35580067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408368" y="6110045"/>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355518" y="573130"/>
            <a:ext cx="13033448"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smtClean="0">
                <a:solidFill>
                  <a:schemeClr val="bg1"/>
                </a:solidFill>
                <a:latin typeface="Gilroy ExtraBold" panose="00000900000000000000" charset="-52"/>
              </a:rPr>
              <a:t>Яндекс.Директ: расширил географию размещения цифровой наружной рекламы</a:t>
            </a:r>
            <a:endParaRPr lang="ru-RU" sz="3600" b="0" dirty="0">
              <a:solidFill>
                <a:schemeClr val="bg1"/>
              </a:solidFill>
              <a:latin typeface="Gilroy ExtraBold" panose="00000900000000000000" charset="-52"/>
            </a:endParaRPr>
          </a:p>
        </p:txBody>
      </p:sp>
      <p:sp>
        <p:nvSpPr>
          <p:cNvPr id="4" name="TextBox 3"/>
          <p:cNvSpPr txBox="1"/>
          <p:nvPr/>
        </p:nvSpPr>
        <p:spPr>
          <a:xfrm>
            <a:off x="355518" y="1796630"/>
            <a:ext cx="11480964" cy="1754326"/>
          </a:xfrm>
          <a:prstGeom prst="rect">
            <a:avLst/>
          </a:prstGeom>
          <a:noFill/>
        </p:spPr>
        <p:txBody>
          <a:bodyPr wrap="square" rtlCol="0">
            <a:spAutoFit/>
          </a:bodyPr>
          <a:lstStyle/>
          <a:p>
            <a:pPr algn="just"/>
            <a:r>
              <a:rPr lang="ru-RU" dirty="0" smtClean="0">
                <a:solidFill>
                  <a:schemeClr val="bg1"/>
                </a:solidFill>
                <a:latin typeface="Gilroy Light" panose="00000400000000000000" charset="-52"/>
              </a:rPr>
              <a:t>Теперь </a:t>
            </a:r>
            <a:r>
              <a:rPr lang="ru-RU" dirty="0">
                <a:solidFill>
                  <a:schemeClr val="bg1"/>
                </a:solidFill>
                <a:latin typeface="Gilroy Light" panose="00000400000000000000" charset="-52"/>
              </a:rPr>
              <a:t>для рекламодателей стали доступны ещё 150 цифровых экранов оператора Gallery в Екатеринбурге, Новосибирске, Красноярске, Краснодаре, Волгограде, Воронеже, Иркутске, Нижнем Новгороде, Саратове, Уфе, Хабаровске и Челябинске. Кроме того, разместить рекламу можно на цифровых экранах в Казани, Санкт-Петербурге и Москве. Всего на сегодняшний день в Яндекс.Директе рекламодателям доступно 800 поверхностей в 15 городах России</a:t>
            </a:r>
            <a:r>
              <a:rPr lang="ru-RU" dirty="0" smtClean="0">
                <a:solidFill>
                  <a:schemeClr val="bg1"/>
                </a:solidFill>
                <a:latin typeface="Gilroy Light" panose="00000400000000000000" charset="-52"/>
              </a:rPr>
              <a:t>.</a:t>
            </a:r>
          </a:p>
          <a:p>
            <a:endParaRPr lang="ru-RU" dirty="0"/>
          </a:p>
        </p:txBody>
      </p:sp>
      <p:pic>
        <p:nvPicPr>
          <p:cNvPr id="5" name="Рисунок 4"/>
          <p:cNvPicPr>
            <a:picLocks noChangeAspect="1"/>
          </p:cNvPicPr>
          <p:nvPr/>
        </p:nvPicPr>
        <p:blipFill>
          <a:blip r:embed="rId3"/>
          <a:stretch>
            <a:fillRect/>
          </a:stretch>
        </p:blipFill>
        <p:spPr>
          <a:xfrm>
            <a:off x="2910857" y="3284984"/>
            <a:ext cx="6370286" cy="2925513"/>
          </a:xfrm>
          <a:prstGeom prst="rect">
            <a:avLst/>
          </a:prstGeom>
        </p:spPr>
      </p:pic>
      <p:grpSp>
        <p:nvGrpSpPr>
          <p:cNvPr id="6" name="Группа 5"/>
          <p:cNvGrpSpPr/>
          <p:nvPr/>
        </p:nvGrpSpPr>
        <p:grpSpPr>
          <a:xfrm>
            <a:off x="767408" y="4509120"/>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499" y="2746193"/>
            <a:ext cx="3434296" cy="3614683"/>
          </a:xfrm>
          <a:prstGeom prst="rect">
            <a:avLst/>
          </a:prstGeom>
        </p:spPr>
      </p:pic>
    </p:spTree>
    <p:extLst>
      <p:ext uri="{BB962C8B-B14F-4D97-AF65-F5344CB8AC3E}">
        <p14:creationId xmlns:p14="http://schemas.microsoft.com/office/powerpoint/2010/main" val="1088628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6358380" y="5034148"/>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299354" y="476672"/>
            <a:ext cx="11749261"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smtClean="0">
                <a:solidFill>
                  <a:schemeClr val="bg1"/>
                </a:solidFill>
                <a:latin typeface="Gilroy ExtraBold" panose="00000900000000000000" charset="-52"/>
              </a:rPr>
              <a:t>Яндекс.Директ: изменения параметров автостратегий в медийных кампаниях</a:t>
            </a:r>
            <a:endParaRPr lang="ru-RU" sz="3600" b="0" dirty="0">
              <a:solidFill>
                <a:schemeClr val="bg1"/>
              </a:solidFill>
              <a:latin typeface="Gilroy ExtraBold" panose="00000900000000000000" charset="-52"/>
            </a:endParaRPr>
          </a:p>
        </p:txBody>
      </p:sp>
      <p:sp>
        <p:nvSpPr>
          <p:cNvPr id="4" name="TextBox 3"/>
          <p:cNvSpPr txBox="1"/>
          <p:nvPr/>
        </p:nvSpPr>
        <p:spPr>
          <a:xfrm>
            <a:off x="335357" y="1534787"/>
            <a:ext cx="11677253" cy="2308324"/>
          </a:xfrm>
          <a:prstGeom prst="rect">
            <a:avLst/>
          </a:prstGeom>
          <a:noFill/>
        </p:spPr>
        <p:txBody>
          <a:bodyPr wrap="square" rtlCol="0">
            <a:spAutoFit/>
          </a:bodyPr>
          <a:lstStyle/>
          <a:p>
            <a:pPr algn="just"/>
            <a:r>
              <a:rPr lang="ru-RU" dirty="0">
                <a:solidFill>
                  <a:schemeClr val="bg1"/>
                </a:solidFill>
                <a:latin typeface="Gilroy Light" panose="00000400000000000000" charset="-52"/>
              </a:rPr>
              <a:t>Изменять параметры автостратегий в медийных кампаниях — управлять бюджетом, ограничением по CPM и периодом размещения — теперь можно без остановки и перезапуска стратегии. Это работает для стратегий с заданным периодом </a:t>
            </a:r>
            <a:r>
              <a:rPr lang="ru-RU" dirty="0" smtClean="0">
                <a:solidFill>
                  <a:schemeClr val="bg1"/>
                </a:solidFill>
                <a:latin typeface="Gilroy Light" panose="00000400000000000000" charset="-52"/>
              </a:rPr>
              <a:t>размещения.</a:t>
            </a:r>
          </a:p>
          <a:p>
            <a:pPr algn="just"/>
            <a:r>
              <a:rPr lang="ru-RU" dirty="0" smtClean="0">
                <a:solidFill>
                  <a:schemeClr val="bg1"/>
                </a:solidFill>
                <a:latin typeface="Gilroy Light" panose="00000400000000000000" charset="-52"/>
              </a:rPr>
              <a:t>Раньше </a:t>
            </a:r>
            <a:r>
              <a:rPr lang="ru-RU" dirty="0">
                <a:solidFill>
                  <a:schemeClr val="bg1"/>
                </a:solidFill>
                <a:latin typeface="Gilroy Light" panose="00000400000000000000" charset="-52"/>
              </a:rPr>
              <a:t>в медийных кампаниях с автостратегиями на период для этого нужно было заново создать стратегию и ввести все параметры. </a:t>
            </a:r>
            <a:endParaRPr lang="ru-RU" dirty="0" smtClean="0">
              <a:solidFill>
                <a:schemeClr val="bg1"/>
              </a:solidFill>
              <a:latin typeface="Gilroy Light" panose="00000400000000000000" charset="-52"/>
            </a:endParaRPr>
          </a:p>
          <a:p>
            <a:pPr algn="just"/>
            <a:r>
              <a:rPr lang="ru-RU" dirty="0">
                <a:solidFill>
                  <a:schemeClr val="bg1"/>
                </a:solidFill>
                <a:latin typeface="Gilroy Light" panose="00000400000000000000" charset="-52"/>
              </a:rPr>
              <a:t>Изменения применяются в течение суток. Важно менять настройки таким образом, чтобы бюджета было достаточно для работы стратегии при заданной ставке и периоде. Директ проверит параметры и подскажет, если какой-то из них задан некорректно</a:t>
            </a:r>
            <a:r>
              <a:rPr lang="ru-RU" dirty="0" smtClean="0">
                <a:solidFill>
                  <a:schemeClr val="bg1"/>
                </a:solidFill>
                <a:latin typeface="Gilroy Light" panose="00000400000000000000" charset="-52"/>
              </a:rPr>
              <a:t>.</a:t>
            </a:r>
          </a:p>
        </p:txBody>
      </p:sp>
      <p:pic>
        <p:nvPicPr>
          <p:cNvPr id="5" name="Рисунок 4"/>
          <p:cNvPicPr>
            <a:picLocks noChangeAspect="1"/>
          </p:cNvPicPr>
          <p:nvPr/>
        </p:nvPicPr>
        <p:blipFill>
          <a:blip r:embed="rId3"/>
          <a:stretch>
            <a:fillRect/>
          </a:stretch>
        </p:blipFill>
        <p:spPr>
          <a:xfrm>
            <a:off x="479376" y="3843111"/>
            <a:ext cx="4680520" cy="2950763"/>
          </a:xfrm>
          <a:prstGeom prst="rect">
            <a:avLst/>
          </a:prstGeom>
        </p:spPr>
      </p:pic>
      <p:sp>
        <p:nvSpPr>
          <p:cNvPr id="6" name="Овал 5"/>
          <p:cNvSpPr/>
          <p:nvPr/>
        </p:nvSpPr>
        <p:spPr>
          <a:xfrm>
            <a:off x="9552384" y="3645024"/>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8009649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2927648" y="5675819"/>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366666" y="464864"/>
            <a:ext cx="11825333"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en-US" sz="3600" b="0" dirty="0" smtClean="0">
                <a:solidFill>
                  <a:schemeClr val="bg1"/>
                </a:solidFill>
                <a:latin typeface="Gilroy ExtraBold" panose="00000900000000000000" charset="-52"/>
              </a:rPr>
              <a:t>Google Ads</a:t>
            </a:r>
            <a:r>
              <a:rPr lang="ru-RU" sz="3600" b="0" dirty="0" smtClean="0">
                <a:solidFill>
                  <a:schemeClr val="bg1"/>
                </a:solidFill>
                <a:latin typeface="Gilroy ExtraBold" panose="00000900000000000000" charset="-52"/>
              </a:rPr>
              <a:t>: ярлык «Реклама» в объявлениях станет черными</a:t>
            </a:r>
            <a:endParaRPr lang="ru-RU" sz="3600" b="0" dirty="0">
              <a:solidFill>
                <a:schemeClr val="bg1"/>
              </a:solidFill>
              <a:latin typeface="Gilroy ExtraBold" panose="00000900000000000000" charset="-52"/>
            </a:endParaRPr>
          </a:p>
        </p:txBody>
      </p:sp>
      <p:sp>
        <p:nvSpPr>
          <p:cNvPr id="4" name="Прямоугольник 3"/>
          <p:cNvSpPr/>
          <p:nvPr/>
        </p:nvSpPr>
        <p:spPr>
          <a:xfrm>
            <a:off x="366666" y="1807529"/>
            <a:ext cx="11539355" cy="923330"/>
          </a:xfrm>
          <a:prstGeom prst="rect">
            <a:avLst/>
          </a:prstGeom>
        </p:spPr>
        <p:txBody>
          <a:bodyPr wrap="square">
            <a:spAutoFit/>
          </a:bodyPr>
          <a:lstStyle/>
          <a:p>
            <a:r>
              <a:rPr lang="ru-RU" dirty="0">
                <a:solidFill>
                  <a:schemeClr val="bg1"/>
                </a:solidFill>
              </a:rPr>
              <a:t>Google меняет дизайн поисковых объявлений на десктопах. Пометка «Реклама» и конечный URL будут отображаться </a:t>
            </a:r>
            <a:r>
              <a:rPr lang="ru-RU" dirty="0" smtClean="0">
                <a:solidFill>
                  <a:schemeClr val="bg1"/>
                </a:solidFill>
              </a:rPr>
              <a:t>черным.</a:t>
            </a:r>
          </a:p>
          <a:p>
            <a:endParaRPr lang="ru-RU" dirty="0" smtClean="0">
              <a:solidFill>
                <a:schemeClr val="bg1"/>
              </a:solidFill>
            </a:endParaRPr>
          </a:p>
        </p:txBody>
      </p:sp>
      <p:pic>
        <p:nvPicPr>
          <p:cNvPr id="5" name="Рисунок 4"/>
          <p:cNvPicPr>
            <a:picLocks noChangeAspect="1"/>
          </p:cNvPicPr>
          <p:nvPr/>
        </p:nvPicPr>
        <p:blipFill>
          <a:blip r:embed="rId3"/>
          <a:stretch>
            <a:fillRect/>
          </a:stretch>
        </p:blipFill>
        <p:spPr>
          <a:xfrm>
            <a:off x="7824192" y="2577470"/>
            <a:ext cx="4075789" cy="4053345"/>
          </a:xfrm>
          <a:prstGeom prst="rect">
            <a:avLst/>
          </a:prstGeom>
        </p:spPr>
      </p:pic>
      <p:sp>
        <p:nvSpPr>
          <p:cNvPr id="6" name="TextBox 5"/>
          <p:cNvSpPr txBox="1"/>
          <p:nvPr/>
        </p:nvSpPr>
        <p:spPr>
          <a:xfrm>
            <a:off x="366666" y="2869349"/>
            <a:ext cx="6953469" cy="1754326"/>
          </a:xfrm>
          <a:prstGeom prst="rect">
            <a:avLst/>
          </a:prstGeom>
          <a:noFill/>
        </p:spPr>
        <p:txBody>
          <a:bodyPr wrap="square" rtlCol="0">
            <a:spAutoFit/>
          </a:bodyPr>
          <a:lstStyle/>
          <a:p>
            <a:pPr algn="just"/>
            <a:r>
              <a:rPr lang="ru-RU" dirty="0">
                <a:solidFill>
                  <a:schemeClr val="bg1"/>
                </a:solidFill>
              </a:rPr>
              <a:t>Кроме того, эти элементы будут показываться в верхней части объявления — над заголовком</a:t>
            </a:r>
            <a:r>
              <a:rPr lang="ru-RU" dirty="0" smtClean="0">
                <a:solidFill>
                  <a:schemeClr val="bg1"/>
                </a:solidFill>
              </a:rPr>
              <a:t>.</a:t>
            </a:r>
          </a:p>
          <a:p>
            <a:pPr algn="just"/>
            <a:endParaRPr lang="ru-RU" dirty="0">
              <a:solidFill>
                <a:schemeClr val="bg1"/>
              </a:solidFill>
            </a:endParaRPr>
          </a:p>
          <a:p>
            <a:pPr algn="just"/>
            <a:r>
              <a:rPr lang="ru-RU" dirty="0">
                <a:solidFill>
                  <a:schemeClr val="bg1"/>
                </a:solidFill>
              </a:rPr>
              <a:t>В дополнение к этому изменится вид органической выдачи: у каждого результата появится </a:t>
            </a:r>
            <a:r>
              <a:rPr lang="ru-RU" dirty="0" err="1">
                <a:solidFill>
                  <a:schemeClr val="bg1"/>
                </a:solidFill>
              </a:rPr>
              <a:t>фавиконка</a:t>
            </a:r>
            <a:r>
              <a:rPr lang="ru-RU" dirty="0">
                <a:solidFill>
                  <a:schemeClr val="bg1"/>
                </a:solidFill>
              </a:rPr>
              <a:t> сайта, URL станет черным и они также начнут располагаться над заголовком ссылки.</a:t>
            </a:r>
            <a:endParaRPr lang="ru-RU" sz="3200" dirty="0">
              <a:solidFill>
                <a:schemeClr val="bg1"/>
              </a:solidFill>
            </a:endParaRPr>
          </a:p>
        </p:txBody>
      </p:sp>
      <p:grpSp>
        <p:nvGrpSpPr>
          <p:cNvPr id="7" name="Группа 6"/>
          <p:cNvGrpSpPr/>
          <p:nvPr/>
        </p:nvGrpSpPr>
        <p:grpSpPr>
          <a:xfrm>
            <a:off x="1991544" y="4762165"/>
            <a:ext cx="1099397" cy="1099397"/>
            <a:chOff x="704849" y="476250"/>
            <a:chExt cx="2952750" cy="2952750"/>
          </a:xfrm>
        </p:grpSpPr>
        <p:sp>
          <p:nvSpPr>
            <p:cNvPr id="8" name="Прямоугольник 7"/>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18105459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397073" y="6094350"/>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245698" y="692696"/>
            <a:ext cx="11700603" cy="646313"/>
          </a:xfrm>
          <a:prstGeom prst="rect">
            <a:avLst/>
          </a:prstGeom>
          <a:noFill/>
        </p:spPr>
        <p:txBody>
          <a:bodyPr wrap="non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en-US" sz="3600" b="0" dirty="0" smtClean="0">
                <a:solidFill>
                  <a:schemeClr val="bg1"/>
                </a:solidFill>
                <a:latin typeface="Gilroy ExtraBold" panose="00000900000000000000" charset="-52"/>
              </a:rPr>
              <a:t>Google Ads</a:t>
            </a:r>
            <a:r>
              <a:rPr lang="ru-RU" sz="3600" b="0" dirty="0" smtClean="0">
                <a:solidFill>
                  <a:schemeClr val="bg1"/>
                </a:solidFill>
                <a:latin typeface="Gilroy ExtraBold" panose="00000900000000000000" charset="-52"/>
              </a:rPr>
              <a:t>: поддержка стратегии </a:t>
            </a:r>
            <a:r>
              <a:rPr lang="ru-RU" sz="3600" b="0" dirty="0">
                <a:solidFill>
                  <a:schemeClr val="bg1"/>
                </a:solidFill>
                <a:latin typeface="Gilroy ExtraBold" panose="00000900000000000000" charset="-52"/>
              </a:rPr>
              <a:t>«Целевая </a:t>
            </a:r>
            <a:r>
              <a:rPr lang="en-US" sz="3600" b="0" dirty="0">
                <a:solidFill>
                  <a:schemeClr val="bg1"/>
                </a:solidFill>
                <a:latin typeface="Gilroy ExtraBold" panose="00000900000000000000" charset="-52"/>
              </a:rPr>
              <a:t>ROAS»</a:t>
            </a:r>
            <a:endParaRPr lang="ru-RU" sz="3600" b="0" dirty="0">
              <a:solidFill>
                <a:schemeClr val="bg1"/>
              </a:solidFill>
              <a:latin typeface="Gilroy ExtraBold" panose="00000900000000000000" charset="-52"/>
            </a:endParaRPr>
          </a:p>
        </p:txBody>
      </p:sp>
      <p:sp>
        <p:nvSpPr>
          <p:cNvPr id="4" name="Прямоугольник 3"/>
          <p:cNvSpPr/>
          <p:nvPr/>
        </p:nvSpPr>
        <p:spPr>
          <a:xfrm>
            <a:off x="589227" y="1395186"/>
            <a:ext cx="11357074" cy="2031325"/>
          </a:xfrm>
          <a:prstGeom prst="rect">
            <a:avLst/>
          </a:prstGeom>
        </p:spPr>
        <p:txBody>
          <a:bodyPr wrap="square">
            <a:spAutoFit/>
          </a:bodyPr>
          <a:lstStyle/>
          <a:p>
            <a:r>
              <a:rPr lang="ru-RU" dirty="0" smtClean="0">
                <a:solidFill>
                  <a:schemeClr val="bg1"/>
                </a:solidFill>
                <a:latin typeface="Gilroy Light" panose="00000400000000000000" charset="-52"/>
              </a:rPr>
              <a:t>Google </a:t>
            </a:r>
            <a:r>
              <a:rPr lang="ru-RU" dirty="0">
                <a:solidFill>
                  <a:schemeClr val="bg1"/>
                </a:solidFill>
                <a:latin typeface="Gilroy Light" panose="00000400000000000000" charset="-52"/>
              </a:rPr>
              <a:t>Ads сообщил о новых возможностях в управлении бюджетом. Во-первых, симулятор ставок начал поддерживать стратегию интеллектуального назначения ставок «Целевая рентабельность инвестиций в рекламу». Во-вторых, компания представила новый инструмент — симулятор бюджета, говорится в блоге</a:t>
            </a:r>
            <a:r>
              <a:rPr lang="ru-RU" dirty="0" smtClean="0">
                <a:solidFill>
                  <a:schemeClr val="bg1"/>
                </a:solidFill>
                <a:latin typeface="Gilroy Light" panose="00000400000000000000" charset="-52"/>
              </a:rPr>
              <a:t>.</a:t>
            </a:r>
            <a:endParaRPr lang="en-US" dirty="0" smtClean="0">
              <a:solidFill>
                <a:schemeClr val="bg1"/>
              </a:solidFill>
              <a:latin typeface="Gilroy Light" panose="00000400000000000000" charset="-52"/>
            </a:endParaRPr>
          </a:p>
          <a:p>
            <a:r>
              <a:rPr lang="ru-RU" dirty="0">
                <a:solidFill>
                  <a:schemeClr val="bg1"/>
                </a:solidFill>
                <a:latin typeface="Gilroy Light" panose="00000400000000000000" charset="-52"/>
              </a:rPr>
              <a:t>Новый инструмент симулятор бюджета покажет, как изменятся показатели в кампаниях со стратегиями «Максимум конверсий» и «Максимум кликов», если повысить или снизить расход. Это поможет выбрать оптимальный бюджет для кампании</a:t>
            </a:r>
            <a:r>
              <a:rPr lang="ru-RU" dirty="0" smtClean="0">
                <a:solidFill>
                  <a:schemeClr val="bg1"/>
                </a:solidFill>
                <a:latin typeface="Gilroy Light" panose="00000400000000000000" charset="-52"/>
              </a:rPr>
              <a:t>.</a:t>
            </a:r>
          </a:p>
        </p:txBody>
      </p:sp>
      <p:pic>
        <p:nvPicPr>
          <p:cNvPr id="5" name="Рисунок 4"/>
          <p:cNvPicPr>
            <a:picLocks noChangeAspect="1"/>
          </p:cNvPicPr>
          <p:nvPr/>
        </p:nvPicPr>
        <p:blipFill>
          <a:blip r:embed="rId3"/>
          <a:stretch>
            <a:fillRect/>
          </a:stretch>
        </p:blipFill>
        <p:spPr>
          <a:xfrm>
            <a:off x="3327714" y="3482688"/>
            <a:ext cx="5880100" cy="2722024"/>
          </a:xfrm>
          <a:prstGeom prst="rect">
            <a:avLst/>
          </a:prstGeom>
        </p:spPr>
      </p:pic>
      <p:grpSp>
        <p:nvGrpSpPr>
          <p:cNvPr id="6" name="Группа 5"/>
          <p:cNvGrpSpPr/>
          <p:nvPr/>
        </p:nvGrpSpPr>
        <p:grpSpPr>
          <a:xfrm>
            <a:off x="245698" y="5758603"/>
            <a:ext cx="1099397" cy="1099397"/>
            <a:chOff x="704849" y="476250"/>
            <a:chExt cx="2952750" cy="2952750"/>
          </a:xfrm>
          <a:solidFill>
            <a:srgbClr val="0883E0"/>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768" y="2410848"/>
            <a:ext cx="3434296" cy="3614683"/>
          </a:xfrm>
          <a:prstGeom prst="rect">
            <a:avLst/>
          </a:prstGeom>
        </p:spPr>
      </p:pic>
    </p:spTree>
    <p:extLst>
      <p:ext uri="{BB962C8B-B14F-4D97-AF65-F5344CB8AC3E}">
        <p14:creationId xmlns:p14="http://schemas.microsoft.com/office/powerpoint/2010/main" val="386618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Овал 7"/>
          <p:cNvSpPr/>
          <p:nvPr/>
        </p:nvSpPr>
        <p:spPr>
          <a:xfrm>
            <a:off x="-1248816" y="4465259"/>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Скругленный прямоугольник 1">
            <a:hlinkClick r:id="rId2"/>
          </p:cNvPr>
          <p:cNvSpPr/>
          <p:nvPr/>
        </p:nvSpPr>
        <p:spPr>
          <a:xfrm>
            <a:off x="9408368" y="5949280"/>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334963" y="471269"/>
            <a:ext cx="11969032"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en-US" sz="3600" b="0" dirty="0" smtClean="0">
                <a:solidFill>
                  <a:schemeClr val="bg1"/>
                </a:solidFill>
                <a:latin typeface="Gilroy ExtraBold" panose="00000900000000000000" charset="-52"/>
              </a:rPr>
              <a:t>Google Ads</a:t>
            </a:r>
            <a:r>
              <a:rPr lang="ru-RU" sz="3600" b="0" dirty="0" smtClean="0">
                <a:solidFill>
                  <a:schemeClr val="bg1"/>
                </a:solidFill>
                <a:latin typeface="Gilroy ExtraBold" panose="00000900000000000000" charset="-52"/>
              </a:rPr>
              <a:t>: тестирование специальных параметров для подробных отчетов</a:t>
            </a:r>
            <a:endParaRPr lang="ru-RU" sz="3600" b="0" dirty="0">
              <a:solidFill>
                <a:schemeClr val="bg1"/>
              </a:solidFill>
              <a:latin typeface="Gilroy ExtraBold" panose="00000900000000000000" charset="-52"/>
            </a:endParaRPr>
          </a:p>
        </p:txBody>
      </p:sp>
      <p:sp>
        <p:nvSpPr>
          <p:cNvPr id="5" name="Прямоугольник 4"/>
          <p:cNvSpPr/>
          <p:nvPr/>
        </p:nvSpPr>
        <p:spPr>
          <a:xfrm>
            <a:off x="334963" y="1629293"/>
            <a:ext cx="11737701" cy="923330"/>
          </a:xfrm>
          <a:prstGeom prst="rect">
            <a:avLst/>
          </a:prstGeom>
        </p:spPr>
        <p:txBody>
          <a:bodyPr wrap="square">
            <a:spAutoFit/>
          </a:bodyPr>
          <a:lstStyle/>
          <a:p>
            <a:pPr algn="just"/>
            <a:r>
              <a:rPr lang="ru-RU" dirty="0">
                <a:solidFill>
                  <a:schemeClr val="bg1"/>
                </a:solidFill>
                <a:latin typeface="Gilroy Light" panose="00000400000000000000" charset="-52"/>
              </a:rPr>
              <a:t>Команда </a:t>
            </a:r>
            <a:r>
              <a:rPr lang="ru-RU" dirty="0" err="1">
                <a:solidFill>
                  <a:schemeClr val="bg1"/>
                </a:solidFill>
                <a:latin typeface="Gilroy Light" panose="00000400000000000000" charset="-52"/>
              </a:rPr>
              <a:t>Google</a:t>
            </a:r>
            <a:r>
              <a:rPr lang="ru-RU" dirty="0">
                <a:solidFill>
                  <a:schemeClr val="bg1"/>
                </a:solidFill>
                <a:latin typeface="Gilroy Light" panose="00000400000000000000" charset="-52"/>
              </a:rPr>
              <a:t> </a:t>
            </a:r>
            <a:r>
              <a:rPr lang="ru-RU" dirty="0" err="1">
                <a:solidFill>
                  <a:schemeClr val="bg1"/>
                </a:solidFill>
                <a:latin typeface="Gilroy Light" panose="00000400000000000000" charset="-52"/>
              </a:rPr>
              <a:t>Ads</a:t>
            </a:r>
            <a:r>
              <a:rPr lang="ru-RU" dirty="0">
                <a:solidFill>
                  <a:schemeClr val="bg1"/>
                </a:solidFill>
                <a:latin typeface="Gilroy Light" panose="00000400000000000000" charset="-52"/>
              </a:rPr>
              <a:t> запустила тестирование специальных параметров для создания отчетов для кампаний со сложной иерархической структурой</a:t>
            </a:r>
            <a:r>
              <a:rPr lang="ru-RU" dirty="0" smtClean="0">
                <a:solidFill>
                  <a:schemeClr val="bg1"/>
                </a:solidFill>
                <a:latin typeface="Gilroy Light" panose="00000400000000000000" charset="-52"/>
              </a:rPr>
              <a:t>.</a:t>
            </a:r>
          </a:p>
          <a:p>
            <a:pPr algn="just"/>
            <a:endParaRPr lang="ru-RU" dirty="0" smtClean="0">
              <a:solidFill>
                <a:schemeClr val="bg1"/>
              </a:solidFill>
            </a:endParaRPr>
          </a:p>
        </p:txBody>
      </p:sp>
      <p:pic>
        <p:nvPicPr>
          <p:cNvPr id="6" name="Рисунок 5"/>
          <p:cNvPicPr>
            <a:picLocks noChangeAspect="1"/>
          </p:cNvPicPr>
          <p:nvPr/>
        </p:nvPicPr>
        <p:blipFill>
          <a:blip r:embed="rId3"/>
          <a:stretch>
            <a:fillRect/>
          </a:stretch>
        </p:blipFill>
        <p:spPr>
          <a:xfrm>
            <a:off x="6747132" y="2201290"/>
            <a:ext cx="2653977" cy="3815886"/>
          </a:xfrm>
          <a:prstGeom prst="rect">
            <a:avLst/>
          </a:prstGeom>
        </p:spPr>
      </p:pic>
      <p:sp>
        <p:nvSpPr>
          <p:cNvPr id="7" name="TextBox 6"/>
          <p:cNvSpPr txBox="1"/>
          <p:nvPr/>
        </p:nvSpPr>
        <p:spPr>
          <a:xfrm>
            <a:off x="330390" y="2526522"/>
            <a:ext cx="5328989" cy="3139321"/>
          </a:xfrm>
          <a:prstGeom prst="rect">
            <a:avLst/>
          </a:prstGeom>
          <a:noFill/>
        </p:spPr>
        <p:txBody>
          <a:bodyPr wrap="square" rtlCol="0">
            <a:spAutoFit/>
          </a:bodyPr>
          <a:lstStyle/>
          <a:p>
            <a:pPr algn="just"/>
            <a:r>
              <a:rPr lang="ru-RU" dirty="0">
                <a:solidFill>
                  <a:schemeClr val="bg1"/>
                </a:solidFill>
                <a:latin typeface="Gilroy Light" panose="00000400000000000000" charset="-52"/>
              </a:rPr>
              <a:t>С помощью специальных параметров </a:t>
            </a:r>
            <a:r>
              <a:rPr lang="ru-RU" dirty="0" smtClean="0">
                <a:solidFill>
                  <a:schemeClr val="bg1"/>
                </a:solidFill>
                <a:latin typeface="Gilroy Light" panose="00000400000000000000" charset="-52"/>
              </a:rPr>
              <a:t>рекламодатели могут </a:t>
            </a:r>
            <a:r>
              <a:rPr lang="ru-RU" dirty="0">
                <a:solidFill>
                  <a:schemeClr val="bg1"/>
                </a:solidFill>
                <a:latin typeface="Gilroy Light" panose="00000400000000000000" charset="-52"/>
              </a:rPr>
              <a:t>систематизировать кампании, объединяя их в категории и изучая данные по каждой из них, например, по отдельным линейкам продуктов или услуг. В отличие от ярлыков, специальные параметры пригодятся для долговременных пометок и аннотаций, они помогут выстроить иерархическую структуру в отчете с несколькими уровнями. Однако и применять их нужно постоянно и систематически.</a:t>
            </a:r>
          </a:p>
        </p:txBody>
      </p:sp>
      <p:grpSp>
        <p:nvGrpSpPr>
          <p:cNvPr id="9" name="Группа 8"/>
          <p:cNvGrpSpPr/>
          <p:nvPr/>
        </p:nvGrpSpPr>
        <p:grpSpPr>
          <a:xfrm>
            <a:off x="10854189" y="2657122"/>
            <a:ext cx="1099397" cy="1099397"/>
            <a:chOff x="704849" y="476250"/>
            <a:chExt cx="2952750" cy="2952750"/>
          </a:xfrm>
        </p:grpSpPr>
        <p:sp>
          <p:nvSpPr>
            <p:cNvPr id="10" name="Прямоугольник 9"/>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1" name="Прямоугольник 10"/>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7735153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048328" y="5949280"/>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264241" y="549455"/>
            <a:ext cx="11663518"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en-US" sz="3600" dirty="0" smtClean="0">
                <a:solidFill>
                  <a:schemeClr val="bg1"/>
                </a:solidFill>
                <a:latin typeface="Gilroy ExtraBold" panose="00000900000000000000" charset="-52"/>
              </a:rPr>
              <a:t>Google Ads</a:t>
            </a:r>
            <a:r>
              <a:rPr lang="ru-RU" sz="3600" dirty="0" smtClean="0">
                <a:solidFill>
                  <a:schemeClr val="bg1"/>
                </a:solidFill>
                <a:latin typeface="Gilroy ExtraBold" panose="00000900000000000000" charset="-52"/>
              </a:rPr>
              <a:t>: </a:t>
            </a:r>
            <a:r>
              <a:rPr lang="ru-RU" sz="3600" dirty="0">
                <a:solidFill>
                  <a:schemeClr val="bg1"/>
                </a:solidFill>
                <a:latin typeface="Gilroy ExtraBold" panose="00000900000000000000" charset="-52"/>
              </a:rPr>
              <a:t>в</a:t>
            </a:r>
            <a:r>
              <a:rPr lang="ru-RU" sz="3600" dirty="0" smtClean="0">
                <a:solidFill>
                  <a:schemeClr val="bg1"/>
                </a:solidFill>
                <a:latin typeface="Gilroy ExtraBold" panose="00000900000000000000" charset="-52"/>
              </a:rPr>
              <a:t> </a:t>
            </a:r>
            <a:r>
              <a:rPr lang="en-US" sz="3600" dirty="0" smtClean="0">
                <a:solidFill>
                  <a:schemeClr val="bg1"/>
                </a:solidFill>
                <a:latin typeface="Gilroy ExtraBold" panose="00000900000000000000" charset="-52"/>
              </a:rPr>
              <a:t>API</a:t>
            </a:r>
            <a:r>
              <a:rPr lang="ru-RU" sz="3600" dirty="0">
                <a:solidFill>
                  <a:schemeClr val="bg1"/>
                </a:solidFill>
                <a:latin typeface="Gilroy ExtraBold" panose="00000900000000000000" charset="-52"/>
              </a:rPr>
              <a:t> изменится статистика для </a:t>
            </a:r>
            <a:r>
              <a:rPr lang="ru-RU" sz="3600" dirty="0" smtClean="0">
                <a:solidFill>
                  <a:schemeClr val="bg1"/>
                </a:solidFill>
                <a:latin typeface="Gilroy ExtraBold" panose="00000900000000000000" charset="-52"/>
              </a:rPr>
              <a:t>«</a:t>
            </a:r>
            <a:r>
              <a:rPr lang="ru-RU" sz="3600" dirty="0">
                <a:solidFill>
                  <a:schemeClr val="bg1"/>
                </a:solidFill>
                <a:latin typeface="Gilroy ExtraBold" panose="00000900000000000000" charset="-52"/>
              </a:rPr>
              <a:t>Поисковая сеть с показами в КМС»</a:t>
            </a:r>
            <a:r>
              <a:rPr lang="en-US" sz="3600" dirty="0" smtClean="0">
                <a:solidFill>
                  <a:schemeClr val="bg1"/>
                </a:solidFill>
                <a:latin typeface="Gilroy ExtraBold" panose="00000900000000000000" charset="-52"/>
              </a:rPr>
              <a:t> </a:t>
            </a:r>
            <a:endParaRPr lang="ru-RU" sz="3600" dirty="0">
              <a:solidFill>
                <a:schemeClr val="bg1"/>
              </a:solidFill>
              <a:latin typeface="Gilroy ExtraBold" panose="00000900000000000000" charset="-52"/>
            </a:endParaRPr>
          </a:p>
        </p:txBody>
      </p:sp>
      <p:sp>
        <p:nvSpPr>
          <p:cNvPr id="4" name="Прямоугольник 3"/>
          <p:cNvSpPr/>
          <p:nvPr/>
        </p:nvSpPr>
        <p:spPr>
          <a:xfrm>
            <a:off x="376798" y="2107828"/>
            <a:ext cx="5719202" cy="3139321"/>
          </a:xfrm>
          <a:prstGeom prst="rect">
            <a:avLst/>
          </a:prstGeom>
        </p:spPr>
        <p:txBody>
          <a:bodyPr wrap="square">
            <a:spAutoFit/>
          </a:bodyPr>
          <a:lstStyle/>
          <a:p>
            <a:pPr algn="just"/>
            <a:r>
              <a:rPr lang="ru-RU" dirty="0">
                <a:solidFill>
                  <a:schemeClr val="bg1"/>
                </a:solidFill>
                <a:latin typeface="Gilroy Light" panose="00000400000000000000" charset="-52"/>
              </a:rPr>
              <a:t>В API Google Ads, API AdWords и скриптах Google Ads изменится отчетность для кампаний типа «Поисковая сеть с возможностью показа в КМС». Изменения </a:t>
            </a:r>
            <a:r>
              <a:rPr lang="ru-RU" dirty="0" smtClean="0">
                <a:solidFill>
                  <a:schemeClr val="bg1"/>
                </a:solidFill>
                <a:latin typeface="Gilroy Light" panose="00000400000000000000" charset="-52"/>
              </a:rPr>
              <a:t>вступят </a:t>
            </a:r>
            <a:r>
              <a:rPr lang="ru-RU" dirty="0">
                <a:solidFill>
                  <a:schemeClr val="bg1"/>
                </a:solidFill>
                <a:latin typeface="Gilroy Light" panose="00000400000000000000" charset="-52"/>
              </a:rPr>
              <a:t>в силу 17 февраля 2020 </a:t>
            </a:r>
            <a:r>
              <a:rPr lang="ru-RU" dirty="0" smtClean="0">
                <a:solidFill>
                  <a:schemeClr val="bg1"/>
                </a:solidFill>
                <a:latin typeface="Gilroy Light" panose="00000400000000000000" charset="-52"/>
              </a:rPr>
              <a:t>года.</a:t>
            </a:r>
          </a:p>
          <a:p>
            <a:pPr algn="just"/>
            <a:endParaRPr lang="ru-RU" dirty="0" smtClean="0">
              <a:solidFill>
                <a:schemeClr val="bg1"/>
              </a:solidFill>
              <a:latin typeface="Gilroy Light" panose="00000400000000000000" charset="-52"/>
            </a:endParaRPr>
          </a:p>
          <a:p>
            <a:pPr algn="just"/>
            <a:r>
              <a:rPr lang="ru-RU" dirty="0" smtClean="0">
                <a:solidFill>
                  <a:schemeClr val="bg1"/>
                </a:solidFill>
                <a:latin typeface="Gilroy Light" panose="00000400000000000000" charset="-52"/>
              </a:rPr>
              <a:t>Изменения </a:t>
            </a:r>
            <a:r>
              <a:rPr lang="ru-RU" dirty="0">
                <a:solidFill>
                  <a:schemeClr val="bg1"/>
                </a:solidFill>
                <a:latin typeface="Gilroy Light" panose="00000400000000000000" charset="-52"/>
              </a:rPr>
              <a:t>связаны с тем, что ключевые слова больше не имеют столь важного значения в КМС, а таргетинг по ключевым словам в Google Ads больше не работает. Google стремится, чтобы интерфейс API соответствовал пользовательскому интерфейсу Google Ads</a:t>
            </a:r>
            <a:r>
              <a:rPr lang="ru-RU" dirty="0" smtClean="0">
                <a:solidFill>
                  <a:schemeClr val="bg1"/>
                </a:solidFill>
                <a:latin typeface="Gilroy Light" panose="00000400000000000000" charset="-52"/>
              </a:rPr>
              <a:t>.</a:t>
            </a:r>
            <a:endParaRPr lang="ru-RU" dirty="0">
              <a:solidFill>
                <a:schemeClr val="bg1"/>
              </a:solidFill>
              <a:latin typeface="Gilroy Light" panose="00000400000000000000" charset="-52"/>
            </a:endParaRPr>
          </a:p>
        </p:txBody>
      </p:sp>
      <p:pic>
        <p:nvPicPr>
          <p:cNvPr id="5" name="Рисунок 4"/>
          <p:cNvPicPr>
            <a:picLocks noChangeAspect="1"/>
          </p:cNvPicPr>
          <p:nvPr/>
        </p:nvPicPr>
        <p:blipFill>
          <a:blip r:embed="rId3"/>
          <a:stretch>
            <a:fillRect/>
          </a:stretch>
        </p:blipFill>
        <p:spPr>
          <a:xfrm>
            <a:off x="7968208" y="1844824"/>
            <a:ext cx="3860823" cy="3388330"/>
          </a:xfrm>
          <a:prstGeom prst="rect">
            <a:avLst/>
          </a:prstGeom>
        </p:spPr>
      </p:pic>
    </p:spTree>
    <p:extLst>
      <p:ext uri="{BB962C8B-B14F-4D97-AF65-F5344CB8AC3E}">
        <p14:creationId xmlns:p14="http://schemas.microsoft.com/office/powerpoint/2010/main" val="26832491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6" name="TextBox 5"/>
          <p:cNvSpPr txBox="1"/>
          <p:nvPr/>
        </p:nvSpPr>
        <p:spPr>
          <a:xfrm>
            <a:off x="1326763" y="2972753"/>
            <a:ext cx="9538474" cy="912494"/>
          </a:xfrm>
          <a:prstGeom prst="rect">
            <a:avLst/>
          </a:prstGeom>
          <a:noFill/>
        </p:spPr>
        <p:txBody>
          <a:bodyPr wrap="square" rtlCol="0">
            <a:spAutoFit/>
          </a:bodyPr>
          <a:lstStyle/>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MEDIA</a:t>
            </a:r>
            <a:endParaRPr lang="ru-RU" sz="6600" spc="410" dirty="0">
              <a:solidFill>
                <a:schemeClr val="bg1"/>
              </a:solidFill>
              <a:latin typeface="Gotham Pro Medium" panose="02000603030000020004" pitchFamily="2" charset="0"/>
              <a:cs typeface="Gotham Pro Medium" panose="02000603030000020004" pitchFamily="2" charset="0"/>
            </a:endParaRPr>
          </a:p>
        </p:txBody>
      </p:sp>
      <p:grpSp>
        <p:nvGrpSpPr>
          <p:cNvPr id="7" name="Группа 6"/>
          <p:cNvGrpSpPr/>
          <p:nvPr/>
        </p:nvGrpSpPr>
        <p:grpSpPr>
          <a:xfrm>
            <a:off x="1283676" y="1016657"/>
            <a:ext cx="471722" cy="471722"/>
            <a:chOff x="704849" y="476250"/>
            <a:chExt cx="2952750" cy="2952750"/>
          </a:xfrm>
          <a:solidFill>
            <a:schemeClr val="bg1"/>
          </a:solidFill>
        </p:grpSpPr>
        <p:sp>
          <p:nvSpPr>
            <p:cNvPr id="9" name="Прямоугольник 8"/>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0" name="Прямоугольник 9"/>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11" name="Группа 10"/>
          <p:cNvGrpSpPr/>
          <p:nvPr/>
        </p:nvGrpSpPr>
        <p:grpSpPr>
          <a:xfrm>
            <a:off x="10633590" y="4631924"/>
            <a:ext cx="1099397" cy="1099397"/>
            <a:chOff x="704849" y="476250"/>
            <a:chExt cx="2952750" cy="2952750"/>
          </a:xfrm>
          <a:solidFill>
            <a:schemeClr val="bg1"/>
          </a:solidFill>
        </p:grpSpPr>
        <p:sp>
          <p:nvSpPr>
            <p:cNvPr id="12" name="Прямоугольник 11"/>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3" name="Прямоугольник 12"/>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pic>
        <p:nvPicPr>
          <p:cNvPr id="14" name="Рисунок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416" y="71492"/>
            <a:ext cx="3434296" cy="3614683"/>
          </a:xfrm>
          <a:prstGeom prst="rect">
            <a:avLst/>
          </a:prstGeom>
        </p:spPr>
      </p:pic>
    </p:spTree>
    <p:extLst>
      <p:ext uri="{BB962C8B-B14F-4D97-AF65-F5344CB8AC3E}">
        <p14:creationId xmlns:p14="http://schemas.microsoft.com/office/powerpoint/2010/main" val="1027315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0" name="TextBox 9"/>
          <p:cNvSpPr txBox="1"/>
          <p:nvPr/>
        </p:nvSpPr>
        <p:spPr>
          <a:xfrm>
            <a:off x="335360" y="806136"/>
            <a:ext cx="11521280" cy="477054"/>
          </a:xfrm>
          <a:prstGeom prst="rect">
            <a:avLst/>
          </a:prstGeom>
          <a:noFill/>
        </p:spPr>
        <p:txBody>
          <a:bodyPr wrap="square" rtlCol="0">
            <a:spAutoFit/>
          </a:bodyPr>
          <a:lstStyle/>
          <a:p>
            <a:pPr>
              <a:lnSpc>
                <a:spcPts val="3000"/>
              </a:lnSpc>
            </a:pPr>
            <a:r>
              <a:rPr lang="ru-RU" altLang="ru-RU" sz="3600" dirty="0">
                <a:solidFill>
                  <a:schemeClr val="bg1"/>
                </a:solidFill>
                <a:latin typeface="Gilroy ExtraBold" panose="00000900000000000000" charset="-52"/>
              </a:rPr>
              <a:t>Новый рекламный формат </a:t>
            </a:r>
            <a:r>
              <a:rPr lang="en-US" altLang="ru-RU" sz="3600" dirty="0" err="1" smtClean="0">
                <a:solidFill>
                  <a:schemeClr val="bg1"/>
                </a:solidFill>
                <a:latin typeface="Gilroy ExtraBold" panose="00000900000000000000" charset="-52"/>
              </a:rPr>
              <a:t>Mediasniper</a:t>
            </a:r>
            <a:r>
              <a:rPr lang="ru-RU" altLang="ru-RU" sz="3600" dirty="0">
                <a:solidFill>
                  <a:schemeClr val="bg1"/>
                </a:solidFill>
                <a:latin typeface="Gilroy ExtraBold" panose="00000900000000000000" charset="-52"/>
              </a:rPr>
              <a:t> </a:t>
            </a:r>
            <a:r>
              <a:rPr lang="ru-RU" altLang="ru-RU" sz="3600" dirty="0" smtClean="0">
                <a:solidFill>
                  <a:schemeClr val="bg1"/>
                </a:solidFill>
                <a:latin typeface="Gilroy ExtraBold" panose="00000900000000000000" charset="-52"/>
              </a:rPr>
              <a:t>в 2020</a:t>
            </a:r>
            <a:endParaRPr lang="en-US" sz="3600" spc="330" dirty="0">
              <a:solidFill>
                <a:schemeClr val="bg1"/>
              </a:solidFill>
              <a:latin typeface="Gilroy ExtraBold" panose="00000900000000000000" charset="-52"/>
              <a:cs typeface="Gotham Pro Light" panose="02000503030000020004" pitchFamily="2" charset="0"/>
            </a:endParaRPr>
          </a:p>
        </p:txBody>
      </p:sp>
      <p:sp>
        <p:nvSpPr>
          <p:cNvPr id="11" name="TextBox 10"/>
          <p:cNvSpPr txBox="1"/>
          <p:nvPr/>
        </p:nvSpPr>
        <p:spPr>
          <a:xfrm>
            <a:off x="995452" y="2319739"/>
            <a:ext cx="4559583" cy="1754326"/>
          </a:xfrm>
          <a:prstGeom prst="rect">
            <a:avLst/>
          </a:prstGeom>
          <a:noFill/>
        </p:spPr>
        <p:txBody>
          <a:bodyPr wrap="square" rtlCol="0">
            <a:spAutoFit/>
          </a:bodyPr>
          <a:lstStyle/>
          <a:p>
            <a:r>
              <a:rPr lang="en-US" altLang="ru-RU" dirty="0">
                <a:solidFill>
                  <a:schemeClr val="bg1"/>
                </a:solidFill>
                <a:latin typeface="Gilroy Light" panose="00000400000000000000" charset="-52"/>
              </a:rPr>
              <a:t>Programmatic </a:t>
            </a:r>
            <a:r>
              <a:rPr lang="ru-RU" altLang="ru-RU" dirty="0">
                <a:solidFill>
                  <a:schemeClr val="bg1"/>
                </a:solidFill>
                <a:latin typeface="Gilroy Light" panose="00000400000000000000" charset="-52"/>
              </a:rPr>
              <a:t>платформа планирует протестировать потенциально конверсионный формат мобильной рекламы – показ баннера в момент оплаты телефоном через систему </a:t>
            </a:r>
            <a:r>
              <a:rPr lang="ru-RU" altLang="ru-RU" dirty="0" err="1">
                <a:solidFill>
                  <a:schemeClr val="bg1"/>
                </a:solidFill>
                <a:latin typeface="Gilroy Light" panose="00000400000000000000" charset="-52"/>
              </a:rPr>
              <a:t>PayPal</a:t>
            </a:r>
            <a:r>
              <a:rPr lang="ru-RU" altLang="ru-RU" dirty="0">
                <a:solidFill>
                  <a:schemeClr val="bg1"/>
                </a:solidFill>
                <a:latin typeface="Gilroy Light" panose="00000400000000000000" charset="-52"/>
              </a:rPr>
              <a:t>.</a:t>
            </a:r>
            <a:r>
              <a:rPr lang="en-US" altLang="ru-RU" dirty="0">
                <a:solidFill>
                  <a:schemeClr val="bg1"/>
                </a:solidFill>
                <a:latin typeface="Gilroy Light" panose="00000400000000000000" charset="-52"/>
              </a:rPr>
              <a:t> </a:t>
            </a:r>
            <a:endParaRPr lang="ru-RU" altLang="ru-RU" dirty="0">
              <a:solidFill>
                <a:schemeClr val="bg1"/>
              </a:solidFill>
              <a:latin typeface="Gilroy Light" panose="00000400000000000000" charset="-52"/>
            </a:endParaRPr>
          </a:p>
        </p:txBody>
      </p:sp>
      <p:pic>
        <p:nvPicPr>
          <p:cNvPr id="13" name="Рисунок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4771" y="379519"/>
            <a:ext cx="3434296" cy="3614683"/>
          </a:xfrm>
          <a:prstGeom prst="rect">
            <a:avLst/>
          </a:prstGeom>
        </p:spPr>
      </p:pic>
      <p:pic>
        <p:nvPicPr>
          <p:cNvPr id="7" name="Рисунок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0326" y="2186860"/>
            <a:ext cx="5770563"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Овал 8"/>
          <p:cNvSpPr/>
          <p:nvPr/>
        </p:nvSpPr>
        <p:spPr>
          <a:xfrm>
            <a:off x="-871698" y="4293096"/>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14" name="Группа 13"/>
          <p:cNvGrpSpPr/>
          <p:nvPr/>
        </p:nvGrpSpPr>
        <p:grpSpPr>
          <a:xfrm>
            <a:off x="11092603" y="1770040"/>
            <a:ext cx="1099397" cy="1099397"/>
            <a:chOff x="704849" y="476250"/>
            <a:chExt cx="2952750" cy="2952750"/>
          </a:xfrm>
          <a:solidFill>
            <a:srgbClr val="0883E0"/>
          </a:solidFill>
        </p:grpSpPr>
        <p:sp>
          <p:nvSpPr>
            <p:cNvPr id="15" name="Прямоугольник 14"/>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6" name="Прямоугольник 15"/>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3744015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23392" y="476672"/>
            <a:ext cx="10297144" cy="1200329"/>
          </a:xfrm>
          <a:prstGeom prst="rect">
            <a:avLst/>
          </a:prstGeom>
        </p:spPr>
        <p:txBody>
          <a:bodyPr wrap="square">
            <a:spAutoFit/>
          </a:bodyPr>
          <a:lstStyle/>
          <a:p>
            <a:r>
              <a:rPr lang="ru-RU" altLang="ru-RU" sz="3600" dirty="0">
                <a:solidFill>
                  <a:schemeClr val="bg1"/>
                </a:solidFill>
                <a:latin typeface="Gilroy ExtraBold" panose="00000900000000000000" charset="-52"/>
              </a:rPr>
              <a:t>«Яндекс» объединил </a:t>
            </a:r>
            <a:r>
              <a:rPr lang="ru-RU" altLang="ru-RU" sz="3600" dirty="0" err="1">
                <a:solidFill>
                  <a:schemeClr val="bg1"/>
                </a:solidFill>
                <a:latin typeface="Gilroy ExtraBold" panose="00000900000000000000" charset="-52"/>
              </a:rPr>
              <a:t>TheQuestion</a:t>
            </a:r>
            <a:r>
              <a:rPr lang="ru-RU" altLang="ru-RU" sz="3600" dirty="0">
                <a:solidFill>
                  <a:schemeClr val="bg1"/>
                </a:solidFill>
                <a:latin typeface="Gilroy ExtraBold" panose="00000900000000000000" charset="-52"/>
              </a:rPr>
              <a:t> и Знатоков в новом сервисе </a:t>
            </a:r>
            <a:endParaRPr lang="ru-RU" sz="3600" dirty="0">
              <a:solidFill>
                <a:schemeClr val="bg1"/>
              </a:solidFill>
              <a:latin typeface="Gilroy ExtraBold" panose="00000900000000000000" charset="-52"/>
            </a:endParaRPr>
          </a:p>
        </p:txBody>
      </p:sp>
      <p:sp>
        <p:nvSpPr>
          <p:cNvPr id="3" name="Прямоугольник 2"/>
          <p:cNvSpPr/>
          <p:nvPr/>
        </p:nvSpPr>
        <p:spPr>
          <a:xfrm>
            <a:off x="1343472" y="2204864"/>
            <a:ext cx="6096000" cy="3139321"/>
          </a:xfrm>
          <a:prstGeom prst="rect">
            <a:avLst/>
          </a:prstGeom>
        </p:spPr>
        <p:txBody>
          <a:bodyPr>
            <a:spAutoFit/>
          </a:bodyPr>
          <a:lstStyle/>
          <a:p>
            <a:pPr algn="just" fontAlgn="auto">
              <a:spcAft>
                <a:spcPts val="0"/>
              </a:spcAft>
              <a:defRPr/>
            </a:pPr>
            <a:r>
              <a:rPr lang="ru-RU" dirty="0">
                <a:solidFill>
                  <a:schemeClr val="bg1"/>
                </a:solidFill>
                <a:latin typeface="+mj-lt"/>
              </a:rPr>
              <a:t>Яндекс.Кью – именно так называется новый сервис – призван объединить две предыдущие разработки компании. Знатоки, напомним, появились в прошлом году – на этом сервисе любой желающий может задать вопрос и получить на него ответ. Однако вышло так, что знатоков, отвечающих пользователям, оказалось не так много. При этом их явный переизбыток наблюдался у </a:t>
            </a:r>
            <a:r>
              <a:rPr lang="ru-RU" dirty="0" err="1">
                <a:solidFill>
                  <a:schemeClr val="bg1"/>
                </a:solidFill>
                <a:latin typeface="+mj-lt"/>
              </a:rPr>
              <a:t>TheQuestion</a:t>
            </a:r>
            <a:r>
              <a:rPr lang="ru-RU" dirty="0">
                <a:solidFill>
                  <a:schemeClr val="bg1"/>
                </a:solidFill>
                <a:latin typeface="+mj-lt"/>
              </a:rPr>
              <a:t>. Теперь весь контент, все вопросы и ответы, когда-либо написанные на </a:t>
            </a:r>
            <a:r>
              <a:rPr lang="ru-RU" dirty="0" err="1">
                <a:solidFill>
                  <a:schemeClr val="bg1"/>
                </a:solidFill>
                <a:latin typeface="+mj-lt"/>
              </a:rPr>
              <a:t>TheQuestion</a:t>
            </a:r>
            <a:r>
              <a:rPr lang="ru-RU" dirty="0">
                <a:solidFill>
                  <a:schemeClr val="bg1"/>
                </a:solidFill>
                <a:latin typeface="+mj-lt"/>
              </a:rPr>
              <a:t> или на Знатоках, теперь доступны для чтения на Кью. Руководит новым сервисом основательница </a:t>
            </a:r>
            <a:r>
              <a:rPr lang="ru-RU" dirty="0" err="1">
                <a:solidFill>
                  <a:schemeClr val="bg1"/>
                </a:solidFill>
                <a:latin typeface="+mj-lt"/>
              </a:rPr>
              <a:t>TheQuestio</a:t>
            </a:r>
            <a:r>
              <a:rPr lang="en-US" dirty="0">
                <a:solidFill>
                  <a:schemeClr val="bg1"/>
                </a:solidFill>
                <a:latin typeface="+mj-lt"/>
              </a:rPr>
              <a:t>n</a:t>
            </a:r>
            <a:r>
              <a:rPr lang="ru-RU" dirty="0">
                <a:solidFill>
                  <a:schemeClr val="bg1"/>
                </a:solidFill>
                <a:latin typeface="+mj-lt"/>
              </a:rPr>
              <a:t> Тоня Самсонова.       </a:t>
            </a:r>
          </a:p>
        </p:txBody>
      </p:sp>
      <p:pic>
        <p:nvPicPr>
          <p:cNvPr id="4" name="Рисунок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4192" y="1742536"/>
            <a:ext cx="40592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Скругленный прямоугольник 4">
            <a:hlinkClick r:id="rId3"/>
          </p:cNvPr>
          <p:cNvSpPr/>
          <p:nvPr/>
        </p:nvSpPr>
        <p:spPr>
          <a:xfrm>
            <a:off x="9048328" y="5949280"/>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grpSp>
        <p:nvGrpSpPr>
          <p:cNvPr id="6" name="Группа 5"/>
          <p:cNvGrpSpPr/>
          <p:nvPr/>
        </p:nvGrpSpPr>
        <p:grpSpPr>
          <a:xfrm>
            <a:off x="10632504" y="4244788"/>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20053798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вал 5"/>
          <p:cNvSpPr/>
          <p:nvPr/>
        </p:nvSpPr>
        <p:spPr>
          <a:xfrm>
            <a:off x="9794758" y="-1395536"/>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Заголовок 3"/>
          <p:cNvSpPr txBox="1">
            <a:spLocks/>
          </p:cNvSpPr>
          <p:nvPr/>
        </p:nvSpPr>
        <p:spPr>
          <a:xfrm>
            <a:off x="263352" y="764704"/>
            <a:ext cx="11809312" cy="649779"/>
          </a:xfrm>
          <a:prstGeom prst="rect">
            <a:avLst/>
          </a:prstGeom>
        </p:spPr>
        <p:txBody>
          <a:bodyPr rtlCol="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ru-RU" sz="3600" dirty="0" smtClean="0">
                <a:solidFill>
                  <a:schemeClr val="bg1"/>
                </a:solidFill>
                <a:latin typeface="Gilroy ExtraBold" panose="00000900000000000000" charset="-52"/>
              </a:rPr>
              <a:t>«</a:t>
            </a:r>
            <a:r>
              <a:rPr lang="ru-RU" sz="3600" dirty="0" err="1" smtClean="0">
                <a:solidFill>
                  <a:schemeClr val="bg1"/>
                </a:solidFill>
                <a:latin typeface="Gilroy ExtraBold" panose="00000900000000000000" charset="-52"/>
              </a:rPr>
              <a:t>ВКонтакте</a:t>
            </a:r>
            <a:r>
              <a:rPr lang="ru-RU" sz="3600" dirty="0" smtClean="0">
                <a:solidFill>
                  <a:schemeClr val="bg1"/>
                </a:solidFill>
                <a:latin typeface="Gilroy ExtraBold" panose="00000900000000000000" charset="-52"/>
              </a:rPr>
              <a:t>» запускает собственное медиа</a:t>
            </a:r>
            <a:endParaRPr lang="ru-RU" sz="3600" dirty="0">
              <a:solidFill>
                <a:schemeClr val="bg1"/>
              </a:solidFill>
              <a:latin typeface="Gilroy ExtraBold" panose="00000900000000000000" charset="-52"/>
            </a:endParaRPr>
          </a:p>
        </p:txBody>
      </p:sp>
      <p:sp>
        <p:nvSpPr>
          <p:cNvPr id="3" name="Объект 4"/>
          <p:cNvSpPr txBox="1">
            <a:spLocks/>
          </p:cNvSpPr>
          <p:nvPr/>
        </p:nvSpPr>
        <p:spPr>
          <a:xfrm>
            <a:off x="266256" y="1842971"/>
            <a:ext cx="4916488" cy="4351338"/>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ru-RU" sz="1900" dirty="0" err="1" smtClean="0">
                <a:latin typeface="Gilroy Light" panose="00000400000000000000" charset="-52"/>
              </a:rPr>
              <a:t>Соцсеть</a:t>
            </a:r>
            <a:r>
              <a:rPr lang="ru-RU" sz="1900" dirty="0" smtClean="0">
                <a:latin typeface="Gilroy Light" panose="00000400000000000000" charset="-52"/>
              </a:rPr>
              <a:t> «</a:t>
            </a:r>
            <a:r>
              <a:rPr lang="ru-RU" sz="1900" dirty="0" err="1" smtClean="0">
                <a:latin typeface="Gilroy Light" panose="00000400000000000000" charset="-52"/>
              </a:rPr>
              <a:t>ВКонтакте</a:t>
            </a:r>
            <a:r>
              <a:rPr lang="ru-RU" sz="1900" dirty="0" smtClean="0">
                <a:latin typeface="Gilroy Light" panose="00000400000000000000" charset="-52"/>
              </a:rPr>
              <a:t>» в рамках эксперимента запускает собственное издание «Фокус». Это медиа, которое освещает самые обсуждаемые в VK темы, ищет ответы на повседневные вопросы, рассказывает о трендах и знакомит с полезными сервисами.  </a:t>
            </a:r>
          </a:p>
          <a:p>
            <a:pPr marL="0" indent="0" algn="just">
              <a:buNone/>
              <a:defRPr/>
            </a:pPr>
            <a:r>
              <a:rPr lang="ru-RU" sz="1900" dirty="0" smtClean="0">
                <a:latin typeface="Gilroy Light" panose="00000400000000000000" charset="-52"/>
              </a:rPr>
              <a:t>Также читатели смогут узнать о неочевидных функциях продуктов «</a:t>
            </a:r>
            <a:r>
              <a:rPr lang="ru-RU" sz="1900" dirty="0" err="1" smtClean="0">
                <a:latin typeface="Gilroy Light" panose="00000400000000000000" charset="-52"/>
              </a:rPr>
              <a:t>Вконтакте</a:t>
            </a:r>
            <a:r>
              <a:rPr lang="ru-RU" sz="1900" dirty="0" smtClean="0">
                <a:latin typeface="Gilroy Light" panose="00000400000000000000" charset="-52"/>
              </a:rPr>
              <a:t>», получить разъяснения терминов из рекламного кабинета, получить приглашение на стажировку.</a:t>
            </a:r>
          </a:p>
          <a:p>
            <a:pPr>
              <a:defRPr/>
            </a:pPr>
            <a:endParaRPr lang="ru-RU" sz="2400" dirty="0"/>
          </a:p>
        </p:txBody>
      </p:sp>
      <p:pic>
        <p:nvPicPr>
          <p:cNvPr id="4" name="Рисунок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2126" y="1595577"/>
            <a:ext cx="5465762"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Скругленный прямоугольник 4">
            <a:hlinkClick r:id="rId3"/>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1751568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410968" y="537183"/>
            <a:ext cx="7370064" cy="5783635"/>
          </a:xfrm>
          <a:prstGeom prst="rect">
            <a:avLst/>
          </a:prstGeom>
        </p:spPr>
        <p:txBody>
          <a:bodyPr wrap="square">
            <a:spAutoFit/>
          </a:bodyPr>
          <a:lstStyle/>
          <a:p>
            <a:pPr algn="ctr">
              <a:lnSpc>
                <a:spcPct val="150000"/>
              </a:lnSpc>
            </a:pPr>
            <a:r>
              <a:rPr lang="en-US" sz="3600" b="1" spc="350" dirty="0" smtClean="0">
                <a:solidFill>
                  <a:schemeClr val="bg1"/>
                </a:solidFill>
                <a:latin typeface="Gotham Pro Medium" panose="02000603030000020004" charset="0"/>
                <a:cs typeface="Gotham Pro Medium" panose="02000603030000020004" charset="0"/>
              </a:rPr>
              <a:t>Social Media </a:t>
            </a:r>
            <a:r>
              <a:rPr lang="en-US" sz="3600" b="1" spc="350" dirty="0">
                <a:solidFill>
                  <a:schemeClr val="bg1"/>
                </a:solidFill>
                <a:latin typeface="Gotham Pro Medium" panose="02000603030000020004" charset="0"/>
                <a:cs typeface="Gotham Pro Medium" panose="02000603030000020004" charset="0"/>
              </a:rPr>
              <a:t>M</a:t>
            </a:r>
            <a:r>
              <a:rPr lang="en-US" sz="3600" b="1" spc="350" dirty="0" smtClean="0">
                <a:solidFill>
                  <a:schemeClr val="bg1"/>
                </a:solidFill>
                <a:latin typeface="Gotham Pro Medium" panose="02000603030000020004" charset="0"/>
                <a:cs typeface="Gotham Pro Medium" panose="02000603030000020004" charset="0"/>
              </a:rPr>
              <a:t>arketing</a:t>
            </a:r>
          </a:p>
          <a:p>
            <a:pPr algn="ctr">
              <a:lnSpc>
                <a:spcPct val="150000"/>
              </a:lnSpc>
            </a:pPr>
            <a:r>
              <a:rPr lang="en-US" sz="3600" b="1" spc="350" dirty="0" smtClean="0">
                <a:solidFill>
                  <a:schemeClr val="bg1"/>
                </a:solidFill>
                <a:latin typeface="Gotham Pro Medium" panose="02000603030000020004" charset="0"/>
                <a:cs typeface="Gotham Pro Medium" panose="02000603030000020004" charset="0"/>
              </a:rPr>
              <a:t>Search and Context</a:t>
            </a:r>
          </a:p>
          <a:p>
            <a:pPr algn="ctr">
              <a:lnSpc>
                <a:spcPct val="150000"/>
              </a:lnSpc>
            </a:pPr>
            <a:r>
              <a:rPr lang="en-US" sz="3600" b="1" spc="350" dirty="0" smtClean="0">
                <a:solidFill>
                  <a:schemeClr val="bg1"/>
                </a:solidFill>
                <a:latin typeface="Gotham Pro Medium" panose="02000603030000020004" charset="0"/>
                <a:cs typeface="Gotham Pro Medium" panose="02000603030000020004" charset="0"/>
              </a:rPr>
              <a:t>Media</a:t>
            </a:r>
          </a:p>
          <a:p>
            <a:pPr algn="ctr">
              <a:lnSpc>
                <a:spcPct val="150000"/>
              </a:lnSpc>
            </a:pPr>
            <a:r>
              <a:rPr lang="en-US" sz="3600" b="1" spc="350" dirty="0" smtClean="0">
                <a:solidFill>
                  <a:schemeClr val="bg1"/>
                </a:solidFill>
                <a:latin typeface="Gotham Pro Medium" panose="02000603030000020004" charset="0"/>
                <a:cs typeface="Gotham Pro Medium" panose="02000603030000020004" charset="0"/>
              </a:rPr>
              <a:t>Search and Optimization</a:t>
            </a:r>
          </a:p>
          <a:p>
            <a:pPr algn="ctr">
              <a:lnSpc>
                <a:spcPct val="150000"/>
              </a:lnSpc>
            </a:pPr>
            <a:r>
              <a:rPr lang="en-US" sz="3600" b="1" spc="350" dirty="0" smtClean="0">
                <a:solidFill>
                  <a:schemeClr val="bg1"/>
                </a:solidFill>
                <a:latin typeface="Gotham Pro Medium" panose="02000603030000020004" charset="0"/>
                <a:cs typeface="Gotham Pro Medium" panose="02000603030000020004" charset="0"/>
              </a:rPr>
              <a:t>Production</a:t>
            </a:r>
          </a:p>
          <a:p>
            <a:pPr algn="ctr">
              <a:lnSpc>
                <a:spcPct val="150000"/>
              </a:lnSpc>
            </a:pPr>
            <a:r>
              <a:rPr lang="en-US" sz="3600" b="1" spc="350" dirty="0" smtClean="0">
                <a:solidFill>
                  <a:schemeClr val="bg1"/>
                </a:solidFill>
                <a:latin typeface="Gotham Pro Medium" panose="02000603030000020004" charset="0"/>
                <a:cs typeface="Gotham Pro Medium" panose="02000603030000020004" charset="0"/>
              </a:rPr>
              <a:t>SMM cases</a:t>
            </a:r>
          </a:p>
          <a:p>
            <a:pPr algn="ctr">
              <a:lnSpc>
                <a:spcPts val="5500"/>
              </a:lnSpc>
            </a:pPr>
            <a:endParaRPr lang="en-US" b="1" spc="350" dirty="0">
              <a:solidFill>
                <a:schemeClr val="bg1"/>
              </a:solidFill>
              <a:latin typeface="Gilroy ExtraBold" panose="00000900000000000000" pitchFamily="50" charset="-52"/>
              <a:cs typeface="Arial" panose="020B0604020202020204" pitchFamily="34" charset="0"/>
            </a:endParaRPr>
          </a:p>
        </p:txBody>
      </p:sp>
      <p:grpSp>
        <p:nvGrpSpPr>
          <p:cNvPr id="4" name="Группа 3"/>
          <p:cNvGrpSpPr/>
          <p:nvPr/>
        </p:nvGrpSpPr>
        <p:grpSpPr>
          <a:xfrm>
            <a:off x="8598015" y="5366735"/>
            <a:ext cx="1099397" cy="1099397"/>
            <a:chOff x="704849" y="476250"/>
            <a:chExt cx="2952750" cy="2952750"/>
          </a:xfrm>
        </p:grpSpPr>
        <p:sp>
          <p:nvSpPr>
            <p:cNvPr id="5" name="Прямоугольник 4"/>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6" name="Прямоугольник 5"/>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7" name="Группа 6"/>
          <p:cNvGrpSpPr/>
          <p:nvPr/>
        </p:nvGrpSpPr>
        <p:grpSpPr>
          <a:xfrm>
            <a:off x="1055440" y="1700808"/>
            <a:ext cx="864096" cy="864096"/>
            <a:chOff x="704849" y="476250"/>
            <a:chExt cx="2952750" cy="2952750"/>
          </a:xfrm>
        </p:grpSpPr>
        <p:sp>
          <p:nvSpPr>
            <p:cNvPr id="8" name="Прямоугольник 7"/>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1852843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349480" y="544579"/>
            <a:ext cx="12011215" cy="10123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tLang="ru-RU" sz="3600" dirty="0" smtClean="0">
                <a:solidFill>
                  <a:schemeClr val="bg1"/>
                </a:solidFill>
                <a:latin typeface="Gilroy ExtraBold" panose="00000900000000000000" charset="-52"/>
              </a:rPr>
              <a:t>«</a:t>
            </a:r>
            <a:r>
              <a:rPr lang="ru-RU" altLang="ru-RU" sz="3600" dirty="0" err="1" smtClean="0">
                <a:solidFill>
                  <a:schemeClr val="bg1"/>
                </a:solidFill>
                <a:latin typeface="Gilroy ExtraBold" panose="00000900000000000000" charset="-52"/>
              </a:rPr>
              <a:t>СуперГео</a:t>
            </a:r>
            <a:r>
              <a:rPr lang="ru-RU" altLang="ru-RU" sz="3600" dirty="0" smtClean="0">
                <a:solidFill>
                  <a:schemeClr val="bg1"/>
                </a:solidFill>
                <a:latin typeface="Gilroy ExtraBold" panose="00000900000000000000" charset="-52"/>
              </a:rPr>
              <a:t>»:«Одноклассники» открыли возможность </a:t>
            </a:r>
            <a:r>
              <a:rPr lang="ru-RU" altLang="ru-RU" sz="3600" dirty="0" err="1" smtClean="0">
                <a:solidFill>
                  <a:schemeClr val="bg1"/>
                </a:solidFill>
                <a:latin typeface="Gilroy ExtraBold" panose="00000900000000000000" charset="-52"/>
              </a:rPr>
              <a:t>геотаргетинга</a:t>
            </a:r>
            <a:endParaRPr lang="ru-RU" altLang="ru-RU" sz="3600" dirty="0" smtClean="0">
              <a:solidFill>
                <a:schemeClr val="bg1"/>
              </a:solidFill>
              <a:latin typeface="Gilroy ExtraBold" panose="00000900000000000000" charset="-52"/>
            </a:endParaRPr>
          </a:p>
        </p:txBody>
      </p:sp>
      <p:sp>
        <p:nvSpPr>
          <p:cNvPr id="3" name="Объект 2"/>
          <p:cNvSpPr txBox="1">
            <a:spLocks/>
          </p:cNvSpPr>
          <p:nvPr/>
        </p:nvSpPr>
        <p:spPr>
          <a:xfrm>
            <a:off x="839416" y="1960993"/>
            <a:ext cx="4896544" cy="29801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altLang="ru-RU" sz="1800" dirty="0" smtClean="0">
                <a:solidFill>
                  <a:schemeClr val="bg1"/>
                </a:solidFill>
                <a:latin typeface="Gilroy Light" panose="00000400000000000000" charset="-52"/>
              </a:rPr>
              <a:t>В «Одноклассниках» появилась возможность настраивать рекламу по </a:t>
            </a:r>
            <a:r>
              <a:rPr lang="ru-RU" altLang="ru-RU" sz="1800" dirty="0" err="1" smtClean="0">
                <a:solidFill>
                  <a:schemeClr val="bg1"/>
                </a:solidFill>
                <a:latin typeface="Gilroy Light" panose="00000400000000000000" charset="-52"/>
              </a:rPr>
              <a:t>геолокации</a:t>
            </a:r>
            <a:r>
              <a:rPr lang="ru-RU" altLang="ru-RU" sz="1800" dirty="0" smtClean="0">
                <a:solidFill>
                  <a:schemeClr val="bg1"/>
                </a:solidFill>
                <a:latin typeface="Gilroy Light" panose="00000400000000000000" charset="-52"/>
              </a:rPr>
              <a:t> с радиусом от 500 м до 10 км в рекламном кабинете </a:t>
            </a:r>
            <a:r>
              <a:rPr lang="ru-RU" altLang="ru-RU" sz="1800" dirty="0" err="1" smtClean="0">
                <a:solidFill>
                  <a:schemeClr val="bg1"/>
                </a:solidFill>
                <a:latin typeface="Gilroy Light" panose="00000400000000000000" charset="-52"/>
              </a:rPr>
              <a:t>соцсети</a:t>
            </a:r>
            <a:r>
              <a:rPr lang="ru-RU" altLang="ru-RU" sz="1800" dirty="0" smtClean="0">
                <a:solidFill>
                  <a:schemeClr val="bg1"/>
                </a:solidFill>
                <a:latin typeface="Gilroy Light" panose="00000400000000000000" charset="-52"/>
              </a:rPr>
              <a:t>. </a:t>
            </a:r>
          </a:p>
          <a:p>
            <a:pPr marL="0" indent="0" algn="just">
              <a:buNone/>
            </a:pPr>
            <a:r>
              <a:rPr lang="ru-RU" altLang="ru-RU" sz="1800" dirty="0" smtClean="0">
                <a:solidFill>
                  <a:schemeClr val="bg1"/>
                </a:solidFill>
                <a:latin typeface="Gilroy Light" panose="00000400000000000000" charset="-52"/>
              </a:rPr>
              <a:t>Казалось бы и что? </a:t>
            </a:r>
          </a:p>
          <a:p>
            <a:pPr marL="0" indent="0" algn="just">
              <a:buNone/>
            </a:pPr>
            <a:r>
              <a:rPr lang="ru-RU" altLang="ru-RU" sz="1800" dirty="0" smtClean="0">
                <a:solidFill>
                  <a:schemeClr val="bg1"/>
                </a:solidFill>
                <a:latin typeface="Gilroy Light" panose="00000400000000000000" charset="-52"/>
              </a:rPr>
              <a:t>А вот что - это позволит малому и среднему бизнесу повысить эффективность рекламы и привлечь больше релевантных клиентов, рассказали в пресс-службе компании.</a:t>
            </a:r>
          </a:p>
        </p:txBody>
      </p:sp>
      <p:pic>
        <p:nvPicPr>
          <p:cNvPr id="4" name="Рисунок 4"/>
          <p:cNvPicPr>
            <a:picLocks noChangeAspect="1"/>
          </p:cNvPicPr>
          <p:nvPr/>
        </p:nvPicPr>
        <p:blipFill>
          <a:blip r:embed="rId2">
            <a:clrChange>
              <a:clrFrom>
                <a:srgbClr val="DEDDD9"/>
              </a:clrFrom>
              <a:clrTo>
                <a:srgbClr val="DEDDD9">
                  <a:alpha val="0"/>
                </a:srgbClr>
              </a:clrTo>
            </a:clrChange>
            <a:extLst>
              <a:ext uri="{28A0092B-C50C-407E-A947-70E740481C1C}">
                <a14:useLocalDpi xmlns:a14="http://schemas.microsoft.com/office/drawing/2010/main" val="0"/>
              </a:ext>
            </a:extLst>
          </a:blip>
          <a:srcRect/>
          <a:stretch>
            <a:fillRect/>
          </a:stretch>
        </p:blipFill>
        <p:spPr bwMode="auto">
          <a:xfrm>
            <a:off x="5930900" y="1556974"/>
            <a:ext cx="62611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Скругленный прямоугольник 4">
            <a:hlinkClick r:id="rId3"/>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696180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1"/>
          <p:cNvSpPr txBox="1">
            <a:spLocks/>
          </p:cNvSpPr>
          <p:nvPr/>
        </p:nvSpPr>
        <p:spPr>
          <a:xfrm>
            <a:off x="335360" y="476672"/>
            <a:ext cx="11521280" cy="10801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tLang="ru-RU" sz="3600" dirty="0" smtClean="0">
                <a:solidFill>
                  <a:schemeClr val="bg1"/>
                </a:solidFill>
                <a:latin typeface="Gilroy ExtraBold" panose="00000900000000000000" charset="-52"/>
              </a:rPr>
              <a:t>Новый инструмент от Weborama на основе ИИ для поиска нужной аудитории</a:t>
            </a:r>
          </a:p>
        </p:txBody>
      </p:sp>
      <p:sp>
        <p:nvSpPr>
          <p:cNvPr id="4" name="Объект 2"/>
          <p:cNvSpPr txBox="1">
            <a:spLocks/>
          </p:cNvSpPr>
          <p:nvPr/>
        </p:nvSpPr>
        <p:spPr>
          <a:xfrm>
            <a:off x="335360" y="1772816"/>
            <a:ext cx="5875338" cy="391477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ru-RU" sz="1800" dirty="0" smtClean="0">
                <a:solidFill>
                  <a:schemeClr val="bg1"/>
                </a:solidFill>
                <a:latin typeface="Gilroy Light" panose="00000400000000000000" charset="-52"/>
              </a:rPr>
              <a:t>Разработка получила название MoonFish – в ее основе более 200 млн профилей пользователей Рунета, с помощью которых рекламодатели смогут находить релевантную аудиторию. Аудиторные сегменты формируются на основе набора ключевых слов и топиков. Для начала работы достаточно ввести название продукта, товарной категории, конкретного бренда или любого интереса, описывающего образ жизни потребителя. А дальше система сама сделает срез нужной вам аудитории.      </a:t>
            </a:r>
            <a:endParaRPr lang="ru-RU" sz="1800" dirty="0">
              <a:solidFill>
                <a:schemeClr val="bg1"/>
              </a:solidFill>
              <a:latin typeface="Gilroy Light" panose="00000400000000000000" charset="-52"/>
            </a:endParaRPr>
          </a:p>
        </p:txBody>
      </p:sp>
      <p:pic>
        <p:nvPicPr>
          <p:cNvPr id="5" name="Рисунок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5005" y="2563018"/>
            <a:ext cx="535163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Группа 5"/>
          <p:cNvGrpSpPr/>
          <p:nvPr/>
        </p:nvGrpSpPr>
        <p:grpSpPr>
          <a:xfrm>
            <a:off x="4007768" y="4976794"/>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24189785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вал 5"/>
          <p:cNvSpPr/>
          <p:nvPr/>
        </p:nvSpPr>
        <p:spPr>
          <a:xfrm>
            <a:off x="-1176808" y="4358275"/>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1"/>
          <p:cNvSpPr txBox="1">
            <a:spLocks/>
          </p:cNvSpPr>
          <p:nvPr/>
        </p:nvSpPr>
        <p:spPr>
          <a:xfrm>
            <a:off x="299356" y="617584"/>
            <a:ext cx="11593288" cy="9993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tLang="ru-RU" sz="3600" dirty="0" smtClean="0">
                <a:solidFill>
                  <a:schemeClr val="bg1"/>
                </a:solidFill>
                <a:latin typeface="Gilroy ExtraBold" panose="00000900000000000000" charset="-52"/>
              </a:rPr>
              <a:t>Видна ли моя реклама? В myTarget появился  инструмент верификации рекламных кампаний</a:t>
            </a:r>
          </a:p>
        </p:txBody>
      </p:sp>
      <p:sp>
        <p:nvSpPr>
          <p:cNvPr id="4" name="Объект 2"/>
          <p:cNvSpPr txBox="1">
            <a:spLocks/>
          </p:cNvSpPr>
          <p:nvPr/>
        </p:nvSpPr>
        <p:spPr>
          <a:xfrm>
            <a:off x="299356" y="2132856"/>
            <a:ext cx="6516724" cy="2884102"/>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r>
              <a:rPr lang="ru-RU" sz="1800" dirty="0" smtClean="0">
                <a:solidFill>
                  <a:schemeClr val="bg1"/>
                </a:solidFill>
                <a:latin typeface="Gilroy Light" panose="00000400000000000000" charset="-52"/>
              </a:rPr>
              <a:t>Компания Mail.ru Group совместно Adloox решили упростить жизнь рекламодателям – теперь в кабинете платформы myTarget появилась возможность подключить независимую верификацию рекламных кампаний. В нее входят проверка валидности трафика и качества аудитории, а также дополнительная оценка видимости размещений на ресурсах интернет-холдинга и в рекламной сети. Обновленная верификация Adloox станет доступна рекламодателям Mail.ru Group до конца года.  </a:t>
            </a:r>
            <a:endParaRPr lang="ru-RU" sz="1800" dirty="0">
              <a:solidFill>
                <a:schemeClr val="bg1"/>
              </a:solidFill>
              <a:latin typeface="Gilroy Light" panose="00000400000000000000" charset="-52"/>
            </a:endParaRPr>
          </a:p>
        </p:txBody>
      </p:sp>
      <p:pic>
        <p:nvPicPr>
          <p:cNvPr id="5"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20136" y="2944118"/>
            <a:ext cx="4391152" cy="1449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0416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1"/>
          <p:cNvSpPr txBox="1">
            <a:spLocks/>
          </p:cNvSpPr>
          <p:nvPr/>
        </p:nvSpPr>
        <p:spPr>
          <a:xfrm>
            <a:off x="276918" y="493712"/>
            <a:ext cx="1191508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tLang="ru-RU" sz="3600" dirty="0" smtClean="0">
                <a:solidFill>
                  <a:schemeClr val="bg1"/>
                </a:solidFill>
                <a:latin typeface="Gilroy ExtraBold" panose="00000900000000000000" charset="-52"/>
              </a:rPr>
              <a:t>Успеть за шесть секунд: AdIndex анализирует новый тренд на рынке видеорекламы </a:t>
            </a:r>
          </a:p>
        </p:txBody>
      </p:sp>
      <p:sp>
        <p:nvSpPr>
          <p:cNvPr id="4" name="Объект 2"/>
          <p:cNvSpPr txBox="1">
            <a:spLocks/>
          </p:cNvSpPr>
          <p:nvPr/>
        </p:nvSpPr>
        <p:spPr>
          <a:xfrm>
            <a:off x="276918" y="1982788"/>
            <a:ext cx="5819082" cy="3960812"/>
          </a:xfrm>
          <a:prstGeom prst="rect">
            <a:avLst/>
          </a:prstGeom>
        </p:spPr>
        <p:txBody>
          <a:bodyPr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ru-RU" sz="2100" dirty="0" smtClean="0">
                <a:solidFill>
                  <a:schemeClr val="bg1"/>
                </a:solidFill>
                <a:latin typeface="Gilroy Light" panose="00000400000000000000" charset="-52"/>
              </a:rPr>
              <a:t>Видеореклама в интернете становится короче – всего шесть секунд на то, чтобы «зацепить» аудиторию. Тренд на краткость подтверждается рейтингами шестисекундных рекламных роликов от </a:t>
            </a:r>
            <a:r>
              <a:rPr lang="ru-RU" sz="2100" dirty="0" err="1" smtClean="0">
                <a:solidFill>
                  <a:schemeClr val="bg1"/>
                </a:solidFill>
                <a:latin typeface="Gilroy Light" panose="00000400000000000000" charset="-52"/>
              </a:rPr>
              <a:t>YouTube</a:t>
            </a:r>
            <a:r>
              <a:rPr lang="ru-RU" sz="2100" dirty="0" smtClean="0">
                <a:solidFill>
                  <a:schemeClr val="bg1"/>
                </a:solidFill>
                <a:latin typeface="Gilroy Light" panose="00000400000000000000" charset="-52"/>
              </a:rPr>
              <a:t>, подробными разъяснениями от </a:t>
            </a:r>
            <a:r>
              <a:rPr lang="ru-RU" sz="2100" dirty="0" err="1" smtClean="0">
                <a:solidFill>
                  <a:schemeClr val="bg1"/>
                </a:solidFill>
                <a:latin typeface="Gilroy Light" panose="00000400000000000000" charset="-52"/>
              </a:rPr>
              <a:t>Google</a:t>
            </a:r>
            <a:r>
              <a:rPr lang="ru-RU" sz="2100" dirty="0" smtClean="0">
                <a:solidFill>
                  <a:schemeClr val="bg1"/>
                </a:solidFill>
                <a:latin typeface="Gilroy Light" panose="00000400000000000000" charset="-52"/>
              </a:rPr>
              <a:t> о том, как работать с этим форматом, а также новшеством от </a:t>
            </a:r>
            <a:r>
              <a:rPr lang="ru-RU" sz="2100" dirty="0" err="1" smtClean="0">
                <a:solidFill>
                  <a:schemeClr val="bg1"/>
                </a:solidFill>
                <a:latin typeface="Gilroy Light" panose="00000400000000000000" charset="-52"/>
              </a:rPr>
              <a:t>Twitter</a:t>
            </a:r>
            <a:r>
              <a:rPr lang="ru-RU" sz="2100" dirty="0" smtClean="0">
                <a:solidFill>
                  <a:schemeClr val="bg1"/>
                </a:solidFill>
                <a:latin typeface="Gilroy Light" panose="00000400000000000000" charset="-52"/>
              </a:rPr>
              <a:t> – с августа этого года рекламодателям стали доступны видео продолжительностью 6–15 секунд. </a:t>
            </a:r>
            <a:endParaRPr lang="ru-RU" sz="2100" dirty="0" smtClean="0">
              <a:solidFill>
                <a:schemeClr val="bg1"/>
              </a:solidFill>
              <a:latin typeface="Gilroy Light" panose="00000400000000000000" charset="-52"/>
            </a:endParaRPr>
          </a:p>
          <a:p>
            <a:pPr marL="0" indent="0" algn="just">
              <a:buNone/>
              <a:defRPr/>
            </a:pPr>
            <a:r>
              <a:rPr lang="ru-RU" sz="2100" dirty="0" smtClean="0">
                <a:solidFill>
                  <a:schemeClr val="bg1"/>
                </a:solidFill>
                <a:latin typeface="Gilroy Light" panose="00000400000000000000" charset="-52"/>
              </a:rPr>
              <a:t>Вместе </a:t>
            </a:r>
            <a:r>
              <a:rPr lang="ru-RU" sz="2100" dirty="0" smtClean="0">
                <a:solidFill>
                  <a:schemeClr val="bg1"/>
                </a:solidFill>
                <a:latin typeface="Gilroy Light" panose="00000400000000000000" charset="-52"/>
              </a:rPr>
              <a:t>с экспертами рынка </a:t>
            </a:r>
            <a:r>
              <a:rPr lang="ru-RU" sz="2100" dirty="0" err="1" smtClean="0">
                <a:solidFill>
                  <a:schemeClr val="bg1"/>
                </a:solidFill>
                <a:latin typeface="Gilroy Light" panose="00000400000000000000" charset="-52"/>
              </a:rPr>
              <a:t>AdIndex</a:t>
            </a:r>
            <a:r>
              <a:rPr lang="ru-RU" sz="2100" dirty="0" smtClean="0">
                <a:solidFill>
                  <a:schemeClr val="bg1"/>
                </a:solidFill>
                <a:latin typeface="Gilroy Light" panose="00000400000000000000" charset="-52"/>
              </a:rPr>
              <a:t> разбирается, так ли эффективен новый формат.     </a:t>
            </a:r>
            <a:r>
              <a:rPr lang="ru-RU" dirty="0" smtClean="0"/>
              <a:t/>
            </a:r>
            <a:br>
              <a:rPr lang="ru-RU" dirty="0" smtClean="0"/>
            </a:br>
            <a:endParaRPr lang="ru-RU" dirty="0"/>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3163" y="1819275"/>
            <a:ext cx="54864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64094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вал 8"/>
          <p:cNvSpPr/>
          <p:nvPr/>
        </p:nvSpPr>
        <p:spPr>
          <a:xfrm>
            <a:off x="8040216" y="3284984"/>
            <a:ext cx="7974851" cy="7632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Скругленный прямоугольник 1">
            <a:hlinkClick r:id="rId2"/>
          </p:cNvPr>
          <p:cNvSpPr/>
          <p:nvPr/>
        </p:nvSpPr>
        <p:spPr>
          <a:xfrm>
            <a:off x="2711624" y="6244900"/>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1"/>
          <p:cNvSpPr txBox="1">
            <a:spLocks/>
          </p:cNvSpPr>
          <p:nvPr/>
        </p:nvSpPr>
        <p:spPr>
          <a:xfrm>
            <a:off x="270135" y="612931"/>
            <a:ext cx="1165173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tLang="ru-RU" sz="3600" dirty="0" smtClean="0">
                <a:solidFill>
                  <a:schemeClr val="bg1"/>
                </a:solidFill>
                <a:latin typeface="Gilroy ExtraBold" panose="00000900000000000000" charset="-52"/>
              </a:rPr>
              <a:t>БАНКИ В PERFORMANCE. </a:t>
            </a:r>
          </a:p>
          <a:p>
            <a:r>
              <a:rPr lang="ru-RU" altLang="ru-RU" sz="3600" dirty="0" smtClean="0">
                <a:solidFill>
                  <a:schemeClr val="bg1"/>
                </a:solidFill>
                <a:latin typeface="Gilroy ExtraBold" panose="00000900000000000000" charset="-52"/>
              </a:rPr>
              <a:t>Где искать повышение эффективности? </a:t>
            </a:r>
          </a:p>
        </p:txBody>
      </p:sp>
      <p:sp>
        <p:nvSpPr>
          <p:cNvPr id="4" name="Объект 2"/>
          <p:cNvSpPr txBox="1">
            <a:spLocks/>
          </p:cNvSpPr>
          <p:nvPr/>
        </p:nvSpPr>
        <p:spPr>
          <a:xfrm>
            <a:off x="428625" y="1772816"/>
            <a:ext cx="5667375" cy="4351338"/>
          </a:xfrm>
          <a:prstGeom prst="rect">
            <a:avLst/>
          </a:prstGeom>
        </p:spPr>
        <p:txBody>
          <a:bodyPr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ru-RU" sz="2000" dirty="0" smtClean="0">
                <a:solidFill>
                  <a:schemeClr val="tx1">
                    <a:lumMod val="95000"/>
                    <a:lumOff val="5000"/>
                  </a:schemeClr>
                </a:solidFill>
                <a:latin typeface="Gilroy Light" panose="00000400000000000000" charset="-52"/>
              </a:rPr>
              <a:t>Анатолий </a:t>
            </a:r>
            <a:r>
              <a:rPr lang="ru-RU" sz="2000" dirty="0" err="1" smtClean="0">
                <a:solidFill>
                  <a:schemeClr val="tx1">
                    <a:lumMod val="95000"/>
                    <a:lumOff val="5000"/>
                  </a:schemeClr>
                </a:solidFill>
                <a:latin typeface="Gilroy Light" panose="00000400000000000000" charset="-52"/>
              </a:rPr>
              <a:t>Лукашин</a:t>
            </a:r>
            <a:r>
              <a:rPr lang="ru-RU" sz="2000" dirty="0" smtClean="0">
                <a:solidFill>
                  <a:schemeClr val="tx1">
                    <a:lumMod val="95000"/>
                    <a:lumOff val="5000"/>
                  </a:schemeClr>
                </a:solidFill>
                <a:latin typeface="Gilroy Light" panose="00000400000000000000" charset="-52"/>
              </a:rPr>
              <a:t> - руководитель направления интернет-рекламы Сбербанка – выпустил исследование, в котором разбирает эффективность рекламы банковской сферы в </a:t>
            </a:r>
            <a:r>
              <a:rPr lang="en-US" sz="2000" dirty="0" smtClean="0">
                <a:solidFill>
                  <a:schemeClr val="tx1">
                    <a:lumMod val="95000"/>
                    <a:lumOff val="5000"/>
                  </a:schemeClr>
                </a:solidFill>
                <a:latin typeface="Gilroy Light" panose="00000400000000000000" charset="-52"/>
              </a:rPr>
              <a:t>performance</a:t>
            </a:r>
            <a:r>
              <a:rPr lang="ru-RU" sz="2000" dirty="0" smtClean="0">
                <a:solidFill>
                  <a:schemeClr val="tx1">
                    <a:lumMod val="95000"/>
                    <a:lumOff val="5000"/>
                  </a:schemeClr>
                </a:solidFill>
                <a:latin typeface="Gilroy Light" panose="00000400000000000000" charset="-52"/>
              </a:rPr>
              <a:t>. </a:t>
            </a:r>
          </a:p>
          <a:p>
            <a:pPr marL="0" indent="0" algn="just">
              <a:buNone/>
              <a:defRPr/>
            </a:pPr>
            <a:r>
              <a:rPr lang="ru-RU" sz="2000" dirty="0" smtClean="0">
                <a:solidFill>
                  <a:schemeClr val="tx1">
                    <a:lumMod val="95000"/>
                    <a:lumOff val="5000"/>
                  </a:schemeClr>
                </a:solidFill>
                <a:latin typeface="Gilroy Light" panose="00000400000000000000" charset="-52"/>
              </a:rPr>
              <a:t>Если кратко, то выводы такие: </a:t>
            </a:r>
          </a:p>
          <a:p>
            <a:pPr algn="just">
              <a:defRPr/>
            </a:pPr>
            <a:r>
              <a:rPr lang="ru-RU" sz="2000" dirty="0" smtClean="0">
                <a:solidFill>
                  <a:schemeClr val="tx1">
                    <a:lumMod val="95000"/>
                    <a:lumOff val="5000"/>
                  </a:schemeClr>
                </a:solidFill>
                <a:latin typeface="Gilroy Light" panose="00000400000000000000" charset="-52"/>
              </a:rPr>
              <a:t>контекст «перегрет» - нужны новые </a:t>
            </a:r>
            <a:r>
              <a:rPr lang="ru-RU" sz="2000" dirty="0" err="1" smtClean="0">
                <a:solidFill>
                  <a:schemeClr val="tx1">
                    <a:lumMod val="95000"/>
                    <a:lumOff val="5000"/>
                  </a:schemeClr>
                </a:solidFill>
                <a:latin typeface="Gilroy Light" panose="00000400000000000000" charset="-52"/>
              </a:rPr>
              <a:t>performance</a:t>
            </a:r>
            <a:r>
              <a:rPr lang="ru-RU" sz="2000" dirty="0" smtClean="0">
                <a:solidFill>
                  <a:schemeClr val="tx1">
                    <a:lumMod val="95000"/>
                    <a:lumOff val="5000"/>
                  </a:schemeClr>
                </a:solidFill>
                <a:latin typeface="Gilroy Light" panose="00000400000000000000" charset="-52"/>
              </a:rPr>
              <a:t>-каналы; </a:t>
            </a:r>
          </a:p>
          <a:p>
            <a:pPr algn="just">
              <a:defRPr/>
            </a:pPr>
            <a:r>
              <a:rPr lang="ru-RU" sz="2000" dirty="0" smtClean="0">
                <a:solidFill>
                  <a:schemeClr val="tx1">
                    <a:lumMod val="95000"/>
                    <a:lumOff val="5000"/>
                  </a:schemeClr>
                </a:solidFill>
                <a:latin typeface="Gilroy Light" panose="00000400000000000000" charset="-52"/>
              </a:rPr>
              <a:t>использование ИИ в рекламе становится необходимостью для повышения ее эффективности; </a:t>
            </a:r>
          </a:p>
          <a:p>
            <a:pPr algn="just">
              <a:defRPr/>
            </a:pPr>
            <a:r>
              <a:rPr lang="ru-RU" sz="2000" dirty="0" smtClean="0">
                <a:solidFill>
                  <a:schemeClr val="tx1">
                    <a:lumMod val="95000"/>
                    <a:lumOff val="5000"/>
                  </a:schemeClr>
                </a:solidFill>
                <a:latin typeface="Gilroy Light" panose="00000400000000000000" charset="-52"/>
              </a:rPr>
              <a:t>наращивание доли </a:t>
            </a:r>
            <a:r>
              <a:rPr lang="ru-RU" sz="2000" dirty="0" err="1" smtClean="0">
                <a:solidFill>
                  <a:schemeClr val="tx1">
                    <a:lumMod val="95000"/>
                    <a:lumOff val="5000"/>
                  </a:schemeClr>
                </a:solidFill>
                <a:latin typeface="Gilroy Light" panose="00000400000000000000" charset="-52"/>
              </a:rPr>
              <a:t>соцсетей</a:t>
            </a:r>
            <a:r>
              <a:rPr lang="ru-RU" sz="2000" dirty="0" smtClean="0">
                <a:solidFill>
                  <a:schemeClr val="tx1">
                    <a:lumMod val="95000"/>
                    <a:lumOff val="5000"/>
                  </a:schemeClr>
                </a:solidFill>
                <a:latin typeface="Gilroy Light" panose="00000400000000000000" charset="-52"/>
              </a:rPr>
              <a:t> в </a:t>
            </a:r>
            <a:r>
              <a:rPr lang="ru-RU" sz="2000" dirty="0" err="1" smtClean="0">
                <a:solidFill>
                  <a:schemeClr val="tx1">
                    <a:lumMod val="95000"/>
                    <a:lumOff val="5000"/>
                  </a:schemeClr>
                </a:solidFill>
                <a:latin typeface="Gilroy Light" panose="00000400000000000000" charset="-52"/>
              </a:rPr>
              <a:t>performance</a:t>
            </a:r>
            <a:r>
              <a:rPr lang="ru-RU" sz="2000" dirty="0" smtClean="0">
                <a:solidFill>
                  <a:schemeClr val="tx1">
                    <a:lumMod val="95000"/>
                    <a:lumOff val="5000"/>
                  </a:schemeClr>
                </a:solidFill>
                <a:latin typeface="Gilroy Light" panose="00000400000000000000" charset="-52"/>
              </a:rPr>
              <a:t> – очевидный тренд. </a:t>
            </a:r>
          </a:p>
          <a:p>
            <a:pPr marL="0" indent="0" algn="just">
              <a:buNone/>
              <a:defRPr/>
            </a:pPr>
            <a:r>
              <a:rPr lang="ru-RU" sz="2000" dirty="0" smtClean="0">
                <a:solidFill>
                  <a:schemeClr val="tx1">
                    <a:lumMod val="95000"/>
                    <a:lumOff val="5000"/>
                  </a:schemeClr>
                </a:solidFill>
                <a:latin typeface="Gilroy Light" panose="00000400000000000000" charset="-52"/>
              </a:rPr>
              <a:t>С другими выводами автора можно ознакомиться здесь.       </a:t>
            </a:r>
            <a:endParaRPr lang="ru-RU" dirty="0" smtClean="0"/>
          </a:p>
          <a:p>
            <a:pPr marL="0" indent="0">
              <a:buFont typeface="Arial" panose="020B0604020202020204" pitchFamily="34" charset="0"/>
              <a:buNone/>
              <a:defRPr/>
            </a:pPr>
            <a:endParaRPr lang="ru-RU" dirty="0"/>
          </a:p>
        </p:txBody>
      </p:sp>
      <p:grpSp>
        <p:nvGrpSpPr>
          <p:cNvPr id="6" name="Группа 5"/>
          <p:cNvGrpSpPr/>
          <p:nvPr/>
        </p:nvGrpSpPr>
        <p:grpSpPr>
          <a:xfrm>
            <a:off x="9912424" y="5113087"/>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pic>
        <p:nvPicPr>
          <p:cNvPr id="10" name="Picture 2" descr="Картинки по запросу &quot;my performance day&quo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224" y="4221088"/>
            <a:ext cx="449262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6374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вал 5"/>
          <p:cNvSpPr/>
          <p:nvPr/>
        </p:nvSpPr>
        <p:spPr>
          <a:xfrm>
            <a:off x="-854686" y="3998119"/>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Заголовок 1"/>
          <p:cNvSpPr txBox="1">
            <a:spLocks/>
          </p:cNvSpPr>
          <p:nvPr/>
        </p:nvSpPr>
        <p:spPr>
          <a:xfrm>
            <a:off x="0" y="748679"/>
            <a:ext cx="12443818" cy="10737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tLang="ru-RU" sz="3600" b="1" dirty="0" smtClean="0">
                <a:solidFill>
                  <a:schemeClr val="bg1"/>
                </a:solidFill>
                <a:latin typeface="Gilroy ExtraBold" panose="00000900000000000000" charset="-52"/>
              </a:rPr>
              <a:t>Рынку цифрового контента прогнозируют рост на 53%.</a:t>
            </a:r>
          </a:p>
        </p:txBody>
      </p:sp>
      <p:sp>
        <p:nvSpPr>
          <p:cNvPr id="3" name="Объект 2"/>
          <p:cNvSpPr txBox="1">
            <a:spLocks/>
          </p:cNvSpPr>
          <p:nvPr/>
        </p:nvSpPr>
        <p:spPr>
          <a:xfrm>
            <a:off x="838200" y="1822450"/>
            <a:ext cx="626591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altLang="ru-RU" sz="1800" dirty="0" smtClean="0"/>
              <a:t>По сравнению с 2018 годом сегмент ускорится почти в восемь раз</a:t>
            </a:r>
          </a:p>
          <a:p>
            <a:r>
              <a:rPr lang="ru-RU" altLang="ru-RU" sz="1800" dirty="0" smtClean="0"/>
              <a:t>Объем экономики Рунета достигнет 4,7 трлн руб. по итогам 2019 г. </a:t>
            </a:r>
          </a:p>
          <a:p>
            <a:endParaRPr lang="ru-RU" altLang="ru-RU" sz="1800" dirty="0"/>
          </a:p>
          <a:p>
            <a:pPr marL="0" indent="0">
              <a:buNone/>
            </a:pPr>
            <a:r>
              <a:rPr lang="ru-RU" altLang="ru-RU" sz="1800" dirty="0" smtClean="0"/>
              <a:t>Такой прогноз Российская Ассоциация Электронных Коммуникаций (РАЭК) озвучила на традиционной ежегодной конференции</a:t>
            </a:r>
            <a:r>
              <a:rPr lang="ru-RU" altLang="ru-RU" sz="2400" dirty="0" smtClean="0"/>
              <a:t>.</a:t>
            </a:r>
            <a:r>
              <a:rPr lang="ru-RU" altLang="ru-RU" dirty="0" smtClean="0"/>
              <a:t/>
            </a:r>
            <a:br>
              <a:rPr lang="ru-RU" altLang="ru-RU" dirty="0" smtClean="0"/>
            </a:br>
            <a:endParaRPr lang="ru-RU" altLang="ru-RU" dirty="0" smtClean="0"/>
          </a:p>
        </p:txBody>
      </p:sp>
      <p:pic>
        <p:nvPicPr>
          <p:cNvPr id="4" name="Рисунок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64438" y="1589088"/>
            <a:ext cx="3529012"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Скругленный прямоугольник 4">
            <a:hlinkClick r:id="rId3"/>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grpSp>
        <p:nvGrpSpPr>
          <p:cNvPr id="7" name="Группа 6"/>
          <p:cNvGrpSpPr/>
          <p:nvPr/>
        </p:nvGrpSpPr>
        <p:grpSpPr>
          <a:xfrm>
            <a:off x="2844865" y="5074391"/>
            <a:ext cx="1099397" cy="1099397"/>
            <a:chOff x="704849" y="476250"/>
            <a:chExt cx="2952750" cy="2952750"/>
          </a:xfrm>
          <a:solidFill>
            <a:srgbClr val="0883E0"/>
          </a:solidFill>
        </p:grpSpPr>
        <p:sp>
          <p:nvSpPr>
            <p:cNvPr id="8" name="Прямоугольник 7"/>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11698343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txBox="1">
            <a:spLocks/>
          </p:cNvSpPr>
          <p:nvPr/>
        </p:nvSpPr>
        <p:spPr>
          <a:xfrm>
            <a:off x="263352" y="764704"/>
            <a:ext cx="1222779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Gilroy ExtraBold" panose="00000900000000000000" charset="-52"/>
              </a:rPr>
              <a:t>Instagram </a:t>
            </a:r>
            <a:r>
              <a:rPr lang="ru-RU" sz="3600" dirty="0" smtClean="0">
                <a:solidFill>
                  <a:schemeClr val="bg1"/>
                </a:solidFill>
                <a:latin typeface="Gilroy ExtraBold" panose="00000900000000000000" charset="-52"/>
              </a:rPr>
              <a:t>вводит собственный </a:t>
            </a:r>
            <a:r>
              <a:rPr lang="ru-RU" sz="3600" dirty="0" err="1" smtClean="0">
                <a:solidFill>
                  <a:schemeClr val="bg1"/>
                </a:solidFill>
                <a:latin typeface="Gilroy ExtraBold" panose="00000900000000000000" charset="-52"/>
              </a:rPr>
              <a:t>таргетинг</a:t>
            </a:r>
            <a:r>
              <a:rPr lang="ru-RU" sz="3600" dirty="0" smtClean="0">
                <a:solidFill>
                  <a:schemeClr val="bg1"/>
                </a:solidFill>
                <a:latin typeface="Gilroy ExtraBold" panose="00000900000000000000" charset="-52"/>
              </a:rPr>
              <a:t> по возрасту</a:t>
            </a:r>
            <a:endParaRPr lang="ru-RU" sz="3600" dirty="0">
              <a:solidFill>
                <a:schemeClr val="bg1"/>
              </a:solidFill>
              <a:latin typeface="Gilroy ExtraBold" panose="00000900000000000000" charset="-52"/>
            </a:endParaRPr>
          </a:p>
        </p:txBody>
      </p:sp>
      <p:sp>
        <p:nvSpPr>
          <p:cNvPr id="3" name="Объект 4"/>
          <p:cNvSpPr txBox="1">
            <a:spLocks/>
          </p:cNvSpPr>
          <p:nvPr/>
        </p:nvSpPr>
        <p:spPr>
          <a:xfrm>
            <a:off x="646027" y="1825625"/>
            <a:ext cx="525779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ru-RU" sz="1800" dirty="0" smtClean="0">
                <a:solidFill>
                  <a:schemeClr val="bg1"/>
                </a:solidFill>
                <a:latin typeface="Gilroy Light" panose="00000400000000000000" charset="-52"/>
              </a:rPr>
              <a:t>При регистрации в </a:t>
            </a:r>
            <a:r>
              <a:rPr lang="en-US" sz="1800" dirty="0" smtClean="0">
                <a:solidFill>
                  <a:schemeClr val="bg1"/>
                </a:solidFill>
                <a:latin typeface="Gilroy Light" panose="00000400000000000000" charset="-52"/>
              </a:rPr>
              <a:t>Instagram </a:t>
            </a:r>
            <a:r>
              <a:rPr lang="ru-RU" sz="1800" dirty="0" smtClean="0">
                <a:solidFill>
                  <a:schemeClr val="bg1"/>
                </a:solidFill>
                <a:latin typeface="Gilroy Light" panose="00000400000000000000" charset="-52"/>
              </a:rPr>
              <a:t>теперь необходимо указывать возраст. Сервис позиционирует это нововведение как средство для фильтрации контента, в том числе для несовершеннолетних пользователей. </a:t>
            </a:r>
          </a:p>
          <a:p>
            <a:pPr marL="0" indent="0" algn="just">
              <a:buFont typeface="Arial" panose="020B0604020202020204" pitchFamily="34" charset="0"/>
              <a:buNone/>
            </a:pPr>
            <a:r>
              <a:rPr lang="ru-RU" sz="1800" dirty="0" smtClean="0">
                <a:solidFill>
                  <a:schemeClr val="bg1"/>
                </a:solidFill>
                <a:latin typeface="Gilroy Light" panose="00000400000000000000" charset="-52"/>
              </a:rPr>
              <a:t>Фактически, </a:t>
            </a:r>
            <a:r>
              <a:rPr lang="en-US" sz="1800" dirty="0" smtClean="0">
                <a:solidFill>
                  <a:schemeClr val="bg1"/>
                </a:solidFill>
                <a:latin typeface="Gilroy Light" panose="00000400000000000000" charset="-52"/>
              </a:rPr>
              <a:t>Instagram </a:t>
            </a:r>
            <a:r>
              <a:rPr lang="ru-RU" sz="1800" dirty="0" smtClean="0">
                <a:solidFill>
                  <a:schemeClr val="bg1"/>
                </a:solidFill>
                <a:latin typeface="Gilroy Light" panose="00000400000000000000" charset="-52"/>
              </a:rPr>
              <a:t>начал формировать собственную базу для введения возрастного </a:t>
            </a:r>
            <a:r>
              <a:rPr lang="ru-RU" sz="1800" dirty="0" err="1" smtClean="0">
                <a:solidFill>
                  <a:schemeClr val="bg1"/>
                </a:solidFill>
                <a:latin typeface="Gilroy Light" panose="00000400000000000000" charset="-52"/>
              </a:rPr>
              <a:t>таргетинга</a:t>
            </a:r>
            <a:r>
              <a:rPr lang="ru-RU" sz="1800" dirty="0" smtClean="0">
                <a:solidFill>
                  <a:schemeClr val="bg1"/>
                </a:solidFill>
                <a:latin typeface="Gilroy Light" panose="00000400000000000000" charset="-52"/>
              </a:rPr>
              <a:t> без привязки к данным </a:t>
            </a:r>
            <a:r>
              <a:rPr lang="en-US" sz="1800" dirty="0" smtClean="0">
                <a:solidFill>
                  <a:schemeClr val="bg1"/>
                </a:solidFill>
                <a:latin typeface="Gilroy Light" panose="00000400000000000000" charset="-52"/>
              </a:rPr>
              <a:t>Facebook</a:t>
            </a:r>
            <a:r>
              <a:rPr lang="ru-RU" sz="1800" dirty="0" smtClean="0">
                <a:solidFill>
                  <a:schemeClr val="bg1"/>
                </a:solidFill>
                <a:latin typeface="Gilroy Light" panose="00000400000000000000" charset="-52"/>
              </a:rPr>
              <a:t>, что в перспективе создаст дополнительный канал коммуникации с поколением </a:t>
            </a:r>
            <a:r>
              <a:rPr lang="en-US" sz="1800" dirty="0" smtClean="0">
                <a:solidFill>
                  <a:schemeClr val="bg1"/>
                </a:solidFill>
                <a:latin typeface="Gilroy Light" panose="00000400000000000000" charset="-52"/>
              </a:rPr>
              <a:t>Z</a:t>
            </a:r>
            <a:r>
              <a:rPr lang="ru-RU" sz="1800" dirty="0" smtClean="0">
                <a:solidFill>
                  <a:schemeClr val="bg1"/>
                </a:solidFill>
                <a:latin typeface="Gilroy Light" panose="00000400000000000000" charset="-52"/>
              </a:rPr>
              <a:t>.</a:t>
            </a:r>
            <a:endParaRPr lang="ru-RU" sz="1800" dirty="0">
              <a:solidFill>
                <a:schemeClr val="bg1"/>
              </a:solidFill>
              <a:latin typeface="Gilroy Light" panose="00000400000000000000" charset="-52"/>
            </a:endParaRPr>
          </a:p>
        </p:txBody>
      </p:sp>
      <p:pic>
        <p:nvPicPr>
          <p:cNvPr id="4" name="Picture 2" descr="https://s3.amazonaws.com/media.mediapost.com/dam/cropped/2019/12/04/addyourbirthday-600_THB56p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719" y="1847311"/>
            <a:ext cx="5715000" cy="3571875"/>
          </a:xfrm>
          <a:prstGeom prst="rect">
            <a:avLst/>
          </a:prstGeom>
          <a:noFill/>
          <a:extLst>
            <a:ext uri="{909E8E84-426E-40DD-AFC4-6F175D3DCCD1}">
              <a14:hiddenFill xmlns:a14="http://schemas.microsoft.com/office/drawing/2010/main">
                <a:solidFill>
                  <a:srgbClr val="FFFFFF"/>
                </a:solidFill>
              </a14:hiddenFill>
            </a:ext>
          </a:extLst>
        </p:spPr>
      </p:pic>
      <p:sp>
        <p:nvSpPr>
          <p:cNvPr id="5" name="Скругленный прямоугольник 4">
            <a:hlinkClick r:id="rId3"/>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grpSp>
        <p:nvGrpSpPr>
          <p:cNvPr id="6" name="Группа 5"/>
          <p:cNvGrpSpPr/>
          <p:nvPr/>
        </p:nvGrpSpPr>
        <p:grpSpPr>
          <a:xfrm>
            <a:off x="3563736" y="5199798"/>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37683604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5" name="Заголовок 1"/>
          <p:cNvSpPr txBox="1">
            <a:spLocks/>
          </p:cNvSpPr>
          <p:nvPr/>
        </p:nvSpPr>
        <p:spPr>
          <a:xfrm>
            <a:off x="280710" y="74491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smtClean="0">
                <a:solidFill>
                  <a:schemeClr val="bg1"/>
                </a:solidFill>
                <a:latin typeface="Gilroy ExtraBold" panose="00000900000000000000" charset="-52"/>
              </a:rPr>
              <a:t>Кому стоит размещаться в </a:t>
            </a:r>
            <a:r>
              <a:rPr lang="en-US" sz="3600" dirty="0" err="1" smtClean="0">
                <a:solidFill>
                  <a:schemeClr val="bg1"/>
                </a:solidFill>
                <a:latin typeface="Gilroy ExtraBold" panose="00000900000000000000" charset="-52"/>
              </a:rPr>
              <a:t>TikTok</a:t>
            </a:r>
            <a:endParaRPr lang="ru-RU" sz="3600" dirty="0">
              <a:solidFill>
                <a:schemeClr val="bg1"/>
              </a:solidFill>
              <a:latin typeface="Gilroy ExtraBold" panose="00000900000000000000" charset="-52"/>
            </a:endParaRPr>
          </a:p>
        </p:txBody>
      </p:sp>
      <p:sp>
        <p:nvSpPr>
          <p:cNvPr id="6" name="Объект 2"/>
          <p:cNvSpPr txBox="1">
            <a:spLocks/>
          </p:cNvSpPr>
          <p:nvPr/>
        </p:nvSpPr>
        <p:spPr>
          <a:xfrm>
            <a:off x="280709" y="1407695"/>
            <a:ext cx="6547619" cy="47692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700" dirty="0" err="1" smtClean="0">
                <a:solidFill>
                  <a:schemeClr val="bg1"/>
                </a:solidFill>
                <a:latin typeface="Gilroy Light" panose="00000400000000000000" charset="-52"/>
              </a:rPr>
              <a:t>TikTok</a:t>
            </a:r>
            <a:r>
              <a:rPr lang="en-US" sz="1700" dirty="0" smtClean="0">
                <a:solidFill>
                  <a:schemeClr val="bg1"/>
                </a:solidFill>
                <a:latin typeface="Gilroy Light" panose="00000400000000000000" charset="-52"/>
              </a:rPr>
              <a:t> </a:t>
            </a:r>
            <a:r>
              <a:rPr lang="ru-RU" sz="1700" dirty="0" smtClean="0">
                <a:solidFill>
                  <a:schemeClr val="bg1"/>
                </a:solidFill>
                <a:latin typeface="Gilroy Light" panose="00000400000000000000" charset="-52"/>
              </a:rPr>
              <a:t>сейчас – одна из самых быстрорастущих социальных платформ, новейший драйвер культурных тенденций. Благодаря устойчивому росту, платформа подключает все больше рекламных возможностей, и все больше брендов открывают для себя новые возможности. </a:t>
            </a:r>
            <a:r>
              <a:rPr lang="en-US" sz="1700" dirty="0" err="1" smtClean="0">
                <a:solidFill>
                  <a:schemeClr val="bg1"/>
                </a:solidFill>
                <a:latin typeface="Gilroy Light" panose="00000400000000000000" charset="-52"/>
              </a:rPr>
              <a:t>TikTok</a:t>
            </a:r>
            <a:r>
              <a:rPr lang="en-US" sz="1700" dirty="0" smtClean="0">
                <a:solidFill>
                  <a:schemeClr val="bg1"/>
                </a:solidFill>
                <a:latin typeface="Gilroy Light" panose="00000400000000000000" charset="-52"/>
              </a:rPr>
              <a:t> </a:t>
            </a:r>
            <a:r>
              <a:rPr lang="ru-RU" sz="1700" dirty="0" smtClean="0">
                <a:solidFill>
                  <a:schemeClr val="bg1"/>
                </a:solidFill>
                <a:latin typeface="Gilroy Light" panose="00000400000000000000" charset="-52"/>
              </a:rPr>
              <a:t>необходимо рассмотреть, если вы планируете привлекать клиентов нового поколения. </a:t>
            </a:r>
          </a:p>
          <a:p>
            <a:pPr marL="0" indent="0" algn="just">
              <a:buFont typeface="Arial" panose="020B0604020202020204" pitchFamily="34" charset="0"/>
              <a:buNone/>
            </a:pPr>
            <a:r>
              <a:rPr lang="en-US" sz="1700" dirty="0" err="1" smtClean="0">
                <a:solidFill>
                  <a:schemeClr val="bg1"/>
                </a:solidFill>
                <a:latin typeface="Gilroy Light" panose="00000400000000000000" charset="-52"/>
              </a:rPr>
              <a:t>TikTok</a:t>
            </a:r>
            <a:r>
              <a:rPr lang="en-US" sz="1700" dirty="0" smtClean="0">
                <a:solidFill>
                  <a:schemeClr val="bg1"/>
                </a:solidFill>
                <a:latin typeface="Gilroy Light" panose="00000400000000000000" charset="-52"/>
              </a:rPr>
              <a:t> </a:t>
            </a:r>
            <a:r>
              <a:rPr lang="ru-RU" sz="1700" dirty="0" smtClean="0">
                <a:solidFill>
                  <a:schemeClr val="bg1"/>
                </a:solidFill>
                <a:latin typeface="Gilroy Light" panose="00000400000000000000" charset="-52"/>
              </a:rPr>
              <a:t>известен своими короткими видео (от 15 секунд до минуты), многие из которых становятся вирусными и распространяются по другим социальным платформам. В данный момент в РФ насчитывается около </a:t>
            </a:r>
            <a:r>
              <a:rPr lang="en-US" sz="1700" dirty="0" smtClean="0">
                <a:solidFill>
                  <a:schemeClr val="bg1"/>
                </a:solidFill>
                <a:latin typeface="Gilroy Light" panose="00000400000000000000" charset="-52"/>
              </a:rPr>
              <a:t>10</a:t>
            </a:r>
            <a:r>
              <a:rPr lang="ru-RU" sz="1700" dirty="0" smtClean="0">
                <a:solidFill>
                  <a:schemeClr val="bg1"/>
                </a:solidFill>
                <a:latin typeface="Gilroy Light" panose="00000400000000000000" charset="-52"/>
              </a:rPr>
              <a:t> млн. активных пользователей </a:t>
            </a:r>
            <a:r>
              <a:rPr lang="en-US" sz="1700" dirty="0" err="1" smtClean="0">
                <a:solidFill>
                  <a:schemeClr val="bg1"/>
                </a:solidFill>
                <a:latin typeface="Gilroy Light" panose="00000400000000000000" charset="-52"/>
              </a:rPr>
              <a:t>TikTok</a:t>
            </a:r>
            <a:r>
              <a:rPr lang="ru-RU" sz="1700" dirty="0" smtClean="0">
                <a:solidFill>
                  <a:schemeClr val="bg1"/>
                </a:solidFill>
                <a:latin typeface="Gilroy Light" panose="00000400000000000000" charset="-52"/>
              </a:rPr>
              <a:t> в возрасте от 10 до 25 лет, которые проводят в сети не менее 39 минут в день. </a:t>
            </a:r>
          </a:p>
          <a:p>
            <a:pPr marL="0" indent="0" algn="just">
              <a:buFont typeface="Arial" panose="020B0604020202020204" pitchFamily="34" charset="0"/>
              <a:buNone/>
            </a:pPr>
            <a:r>
              <a:rPr lang="ru-RU" sz="1700" dirty="0" smtClean="0">
                <a:solidFill>
                  <a:schemeClr val="bg1"/>
                </a:solidFill>
                <a:latin typeface="Gilroy Light" panose="00000400000000000000" charset="-52"/>
              </a:rPr>
              <a:t>Поколение </a:t>
            </a:r>
            <a:r>
              <a:rPr lang="en-US" sz="1700" dirty="0" smtClean="0">
                <a:solidFill>
                  <a:schemeClr val="bg1"/>
                </a:solidFill>
                <a:latin typeface="Gilroy Light" panose="00000400000000000000" charset="-52"/>
              </a:rPr>
              <a:t>Z </a:t>
            </a:r>
            <a:r>
              <a:rPr lang="ru-RU" sz="1700" dirty="0" smtClean="0">
                <a:solidFill>
                  <a:schemeClr val="bg1"/>
                </a:solidFill>
                <a:latin typeface="Gilroy Light" panose="00000400000000000000" charset="-52"/>
              </a:rPr>
              <a:t>критично к рекламе, однако органично встроенный в платформу креативный контент, учитывающий локальные тренды, может стать связующим звеном и продемонстрировать «светлую сторону» бренда.  </a:t>
            </a:r>
            <a:endParaRPr lang="ru-RU" sz="1700" dirty="0">
              <a:solidFill>
                <a:schemeClr val="bg1"/>
              </a:solidFill>
              <a:latin typeface="Gilroy Light" panose="00000400000000000000" charset="-52"/>
            </a:endParaRPr>
          </a:p>
        </p:txBody>
      </p:sp>
      <p:pic>
        <p:nvPicPr>
          <p:cNvPr id="7" name="Picture 2" descr="https://i.pinimg.com/originals/e2/02/44/e202448d0622f2bd7a55b83af2b8e1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6246" y="1772816"/>
            <a:ext cx="5205258" cy="2930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973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1"/>
          <p:cNvSpPr txBox="1">
            <a:spLocks/>
          </p:cNvSpPr>
          <p:nvPr/>
        </p:nvSpPr>
        <p:spPr>
          <a:xfrm>
            <a:off x="343487" y="620688"/>
            <a:ext cx="11505026" cy="9756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smtClean="0">
                <a:solidFill>
                  <a:schemeClr val="bg1"/>
                </a:solidFill>
                <a:latin typeface="Gilroy ExtraBold" panose="00000900000000000000" charset="-52"/>
              </a:rPr>
              <a:t>Социальные сети влияют на 80% покупок поколения </a:t>
            </a:r>
            <a:r>
              <a:rPr lang="en-US" sz="3600" dirty="0" smtClean="0">
                <a:solidFill>
                  <a:schemeClr val="bg1"/>
                </a:solidFill>
                <a:latin typeface="Gilroy ExtraBold" panose="00000900000000000000" charset="-52"/>
              </a:rPr>
              <a:t>Z </a:t>
            </a:r>
            <a:endParaRPr lang="ru-RU" sz="3600" dirty="0">
              <a:solidFill>
                <a:schemeClr val="bg1"/>
              </a:solidFill>
              <a:latin typeface="Gilroy ExtraBold" panose="00000900000000000000" charset="-52"/>
            </a:endParaRPr>
          </a:p>
        </p:txBody>
      </p:sp>
      <p:sp>
        <p:nvSpPr>
          <p:cNvPr id="4" name="Объект 2"/>
          <p:cNvSpPr txBox="1">
            <a:spLocks/>
          </p:cNvSpPr>
          <p:nvPr/>
        </p:nvSpPr>
        <p:spPr>
          <a:xfrm>
            <a:off x="983432" y="1551870"/>
            <a:ext cx="68816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ru-RU" sz="1800" dirty="0" smtClean="0">
                <a:solidFill>
                  <a:schemeClr val="bg1"/>
                </a:solidFill>
                <a:latin typeface="Gilroy Light" panose="00000400000000000000" charset="-52"/>
              </a:rPr>
              <a:t>Исследование показало, что социальные сети в целом оказали большое влияние на молодых покупателей: более 80% поколения Z и 74% миллениалов во время покупки находились под влиянием социальных сетей. Эти цифры значительно ниже у поколения X (58%) и бэби-бумеров (41%).  </a:t>
            </a:r>
          </a:p>
          <a:p>
            <a:pPr marL="0" indent="0" algn="just">
              <a:buFont typeface="Arial" panose="020B0604020202020204" pitchFamily="34" charset="0"/>
              <a:buNone/>
            </a:pPr>
            <a:r>
              <a:rPr lang="ru-RU" sz="1800" dirty="0" smtClean="0">
                <a:solidFill>
                  <a:schemeClr val="bg1"/>
                </a:solidFill>
                <a:latin typeface="Gilroy Light" panose="00000400000000000000" charset="-52"/>
              </a:rPr>
              <a:t>Выросший в мире, где всегда был Интернет, представитель поколения Z находится под сильным влиянием социальных сетей. </a:t>
            </a:r>
            <a:r>
              <a:rPr lang="en-US" sz="1800" dirty="0" smtClean="0">
                <a:solidFill>
                  <a:schemeClr val="bg1"/>
                </a:solidFill>
                <a:latin typeface="Gilroy Light" panose="00000400000000000000" charset="-52"/>
              </a:rPr>
              <a:t>YouTube </a:t>
            </a:r>
            <a:r>
              <a:rPr lang="ru-RU" sz="1800" dirty="0" smtClean="0">
                <a:solidFill>
                  <a:schemeClr val="bg1"/>
                </a:solidFill>
                <a:latin typeface="Gilroy Light" panose="00000400000000000000" charset="-52"/>
              </a:rPr>
              <a:t>и </a:t>
            </a:r>
            <a:r>
              <a:rPr lang="en-US" sz="1800" dirty="0" smtClean="0">
                <a:solidFill>
                  <a:schemeClr val="bg1"/>
                </a:solidFill>
                <a:latin typeface="Gilroy Light" panose="00000400000000000000" charset="-52"/>
              </a:rPr>
              <a:t>Instagram </a:t>
            </a:r>
            <a:r>
              <a:rPr lang="ru-RU" sz="1800" dirty="0" smtClean="0">
                <a:solidFill>
                  <a:schemeClr val="bg1"/>
                </a:solidFill>
                <a:latin typeface="Gilroy Light" panose="00000400000000000000" charset="-52"/>
              </a:rPr>
              <a:t>– наиболее влиятельные каналы для молодого поколения, которое всегда находится онлайн через мобильные приложения. При этом существенную проблему представляет то, что поколение </a:t>
            </a:r>
            <a:r>
              <a:rPr lang="en-US" sz="1800" dirty="0" smtClean="0">
                <a:solidFill>
                  <a:schemeClr val="bg1"/>
                </a:solidFill>
                <a:latin typeface="Gilroy Light" panose="00000400000000000000" charset="-52"/>
              </a:rPr>
              <a:t>Z </a:t>
            </a:r>
            <a:r>
              <a:rPr lang="ru-RU" sz="1800" dirty="0" smtClean="0">
                <a:solidFill>
                  <a:schemeClr val="bg1"/>
                </a:solidFill>
                <a:latin typeface="Gilroy Light" panose="00000400000000000000" charset="-52"/>
              </a:rPr>
              <a:t>ненавидит рекламу в своих телефонах. </a:t>
            </a:r>
          </a:p>
          <a:p>
            <a:pPr marL="0" indent="0" algn="just">
              <a:buFont typeface="Arial" panose="020B0604020202020204" pitchFamily="34" charset="0"/>
              <a:buNone/>
            </a:pPr>
            <a:r>
              <a:rPr lang="ru-RU" sz="1800" dirty="0" err="1" smtClean="0">
                <a:solidFill>
                  <a:schemeClr val="bg1"/>
                </a:solidFill>
                <a:latin typeface="Gilroy Light" panose="00000400000000000000" charset="-52"/>
              </a:rPr>
              <a:t>Нативный</a:t>
            </a:r>
            <a:r>
              <a:rPr lang="ru-RU" sz="1800" dirty="0" smtClean="0">
                <a:solidFill>
                  <a:schemeClr val="bg1"/>
                </a:solidFill>
                <a:latin typeface="Gilroy Light" panose="00000400000000000000" charset="-52"/>
              </a:rPr>
              <a:t> и релевантный рекламный контент в социальных сетях, а также возможность покупки онлайн прямо из приложения – будущие основные каналы коммуникации бренда с  молодой аудиторией. </a:t>
            </a:r>
            <a:endParaRPr lang="ru-RU" sz="1800" dirty="0">
              <a:solidFill>
                <a:schemeClr val="bg1"/>
              </a:solidFill>
              <a:latin typeface="Gilroy Light" panose="00000400000000000000" charset="-52"/>
            </a:endParaRPr>
          </a:p>
        </p:txBody>
      </p:sp>
      <p:pic>
        <p:nvPicPr>
          <p:cNvPr id="5" name="Picture 2" descr="https://www.retaildive.com/user_media/cache/af/5d/af5d57baa5a7a256a2e8f1280d9143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167" y="1895048"/>
            <a:ext cx="3771900" cy="178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233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304734" y="798048"/>
            <a:ext cx="10515600" cy="6876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Gilroy ExtraBold" panose="00000900000000000000" charset="-52"/>
              </a:rPr>
              <a:t>Renault </a:t>
            </a:r>
            <a:r>
              <a:rPr lang="ru-RU" sz="3600" dirty="0" smtClean="0">
                <a:solidFill>
                  <a:schemeClr val="bg1"/>
                </a:solidFill>
                <a:latin typeface="Gilroy ExtraBold" panose="00000900000000000000" charset="-52"/>
              </a:rPr>
              <a:t>протестировал новый видео-формат </a:t>
            </a:r>
            <a:endParaRPr lang="ru-RU" sz="3600" dirty="0">
              <a:solidFill>
                <a:schemeClr val="bg1"/>
              </a:solidFill>
              <a:latin typeface="Gilroy ExtraBold" panose="00000900000000000000" charset="-52"/>
            </a:endParaRPr>
          </a:p>
        </p:txBody>
      </p:sp>
      <p:sp>
        <p:nvSpPr>
          <p:cNvPr id="4" name="Объект 2"/>
          <p:cNvSpPr txBox="1">
            <a:spLocks/>
          </p:cNvSpPr>
          <p:nvPr/>
        </p:nvSpPr>
        <p:spPr>
          <a:xfrm>
            <a:off x="559336" y="1628800"/>
            <a:ext cx="5501640" cy="435133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ru-RU" dirty="0" smtClean="0">
                <a:solidFill>
                  <a:schemeClr val="bg1"/>
                </a:solidFill>
                <a:latin typeface="Gilroy Light" panose="00000400000000000000" charset="-52"/>
              </a:rPr>
              <a:t>Французский автоконцерн протестировал новый формат вертикального видео, который ненадолго появляется в </a:t>
            </a:r>
            <a:r>
              <a:rPr lang="ru-RU" dirty="0" err="1" smtClean="0">
                <a:solidFill>
                  <a:schemeClr val="bg1"/>
                </a:solidFill>
                <a:latin typeface="Gilroy Light" panose="00000400000000000000" charset="-52"/>
              </a:rPr>
              <a:t>медиаплеере</a:t>
            </a:r>
            <a:r>
              <a:rPr lang="ru-RU" dirty="0" smtClean="0">
                <a:solidFill>
                  <a:schemeClr val="bg1"/>
                </a:solidFill>
                <a:latin typeface="Gilroy Light" panose="00000400000000000000" charset="-52"/>
              </a:rPr>
              <a:t> сбоку, не тормозя просмотр контента.</a:t>
            </a:r>
          </a:p>
          <a:p>
            <a:pPr marL="0" indent="0" algn="just">
              <a:buFont typeface="Arial" panose="020B0604020202020204" pitchFamily="34" charset="0"/>
              <a:buNone/>
            </a:pPr>
            <a:r>
              <a:rPr lang="ru-RU" dirty="0" smtClean="0">
                <a:solidFill>
                  <a:schemeClr val="bg1"/>
                </a:solidFill>
                <a:latin typeface="Gilroy Light" panose="00000400000000000000" charset="-52"/>
              </a:rPr>
              <a:t>Во время бета-тестирования ролик </a:t>
            </a:r>
            <a:r>
              <a:rPr lang="ru-RU" dirty="0" err="1" smtClean="0">
                <a:solidFill>
                  <a:schemeClr val="bg1"/>
                </a:solidFill>
                <a:latin typeface="Gilroy Light" panose="00000400000000000000" charset="-52"/>
              </a:rPr>
              <a:t>Renault</a:t>
            </a:r>
            <a:r>
              <a:rPr lang="ru-RU" dirty="0" smtClean="0">
                <a:solidFill>
                  <a:schemeClr val="bg1"/>
                </a:solidFill>
                <a:latin typeface="Gilroy Light" panose="00000400000000000000" charset="-52"/>
              </a:rPr>
              <a:t> продемонстрировал 97% досмотра </a:t>
            </a:r>
            <a:r>
              <a:rPr lang="ru-RU" dirty="0" err="1" smtClean="0">
                <a:solidFill>
                  <a:schemeClr val="bg1"/>
                </a:solidFill>
                <a:latin typeface="Gilroy Light" panose="00000400000000000000" charset="-52"/>
              </a:rPr>
              <a:t>VerticalVue</a:t>
            </a:r>
            <a:r>
              <a:rPr lang="ru-RU" dirty="0" smtClean="0">
                <a:solidFill>
                  <a:schemeClr val="bg1"/>
                </a:solidFill>
                <a:latin typeface="Gilroy Light" panose="00000400000000000000" charset="-52"/>
              </a:rPr>
              <a:t>. 6-секундная реклама прошла через инвентарь </a:t>
            </a:r>
            <a:r>
              <a:rPr lang="ru-RU" dirty="0" err="1" smtClean="0">
                <a:solidFill>
                  <a:schemeClr val="bg1"/>
                </a:solidFill>
                <a:latin typeface="Gilroy Light" panose="00000400000000000000" charset="-52"/>
              </a:rPr>
              <a:t>Dailymotion</a:t>
            </a:r>
            <a:r>
              <a:rPr lang="ru-RU" dirty="0" smtClean="0">
                <a:solidFill>
                  <a:schemeClr val="bg1"/>
                </a:solidFill>
                <a:latin typeface="Gilroy Light" panose="00000400000000000000" charset="-52"/>
              </a:rPr>
              <a:t> во Франции на десктопе большую часть июня 2019 года</a:t>
            </a:r>
          </a:p>
          <a:p>
            <a:pPr marL="0" indent="0" algn="just">
              <a:buFont typeface="Arial" panose="020B0604020202020204" pitchFamily="34" charset="0"/>
              <a:buNone/>
            </a:pPr>
            <a:r>
              <a:rPr lang="ru-RU" dirty="0" smtClean="0">
                <a:solidFill>
                  <a:schemeClr val="bg1"/>
                </a:solidFill>
                <a:latin typeface="Gilroy Light" panose="00000400000000000000" charset="-52"/>
              </a:rPr>
              <a:t>С левой стороны </a:t>
            </a:r>
            <a:r>
              <a:rPr lang="ru-RU" dirty="0" err="1" smtClean="0">
                <a:solidFill>
                  <a:schemeClr val="bg1"/>
                </a:solidFill>
                <a:latin typeface="Gilroy Light" panose="00000400000000000000" charset="-52"/>
              </a:rPr>
              <a:t>медиаплеера</a:t>
            </a:r>
            <a:r>
              <a:rPr lang="ru-RU" dirty="0" smtClean="0">
                <a:solidFill>
                  <a:schemeClr val="bg1"/>
                </a:solidFill>
                <a:latin typeface="Gilroy Light" panose="00000400000000000000" charset="-52"/>
              </a:rPr>
              <a:t> зритель видит контент, а с правой стороны - рекламу. И контент, и реклама воспроизводятся одновременно, но зритель может включить звук рекламы только при наведении курсора на рекламу в правой части экрана. Такой </a:t>
            </a:r>
            <a:r>
              <a:rPr lang="ru-RU" dirty="0" err="1" smtClean="0">
                <a:solidFill>
                  <a:schemeClr val="bg1"/>
                </a:solidFill>
                <a:latin typeface="Gilroy Light" panose="00000400000000000000" charset="-52"/>
              </a:rPr>
              <a:t>супернативный</a:t>
            </a:r>
            <a:r>
              <a:rPr lang="ru-RU" dirty="0" smtClean="0">
                <a:solidFill>
                  <a:schemeClr val="bg1"/>
                </a:solidFill>
                <a:latin typeface="Gilroy Light" panose="00000400000000000000" charset="-52"/>
              </a:rPr>
              <a:t> и максимально дружелюбный к пользователю формат не вызывает раздражения и повышает лояльность пользователя к рекламному контенту.</a:t>
            </a:r>
            <a:endParaRPr lang="ru-RU" dirty="0">
              <a:solidFill>
                <a:schemeClr val="bg1"/>
              </a:solidFill>
              <a:latin typeface="Gilroy Light" panose="00000400000000000000" charset="-52"/>
            </a:endParaRPr>
          </a:p>
        </p:txBody>
      </p:sp>
      <p:pic>
        <p:nvPicPr>
          <p:cNvPr id="5" name="Picture 2" descr="https://s3.amazonaws.com/media.mediapost.com/dam/cropped/2019/12/18/verticalvideoformat-renault_r0gtXy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840" y="1690688"/>
            <a:ext cx="5715000" cy="35718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Группа 5"/>
          <p:cNvGrpSpPr/>
          <p:nvPr/>
        </p:nvGrpSpPr>
        <p:grpSpPr>
          <a:xfrm>
            <a:off x="10820334" y="4581128"/>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2037771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4" name="TextBox 3"/>
          <p:cNvSpPr txBox="1"/>
          <p:nvPr/>
        </p:nvSpPr>
        <p:spPr>
          <a:xfrm>
            <a:off x="1326763" y="2575209"/>
            <a:ext cx="9538474" cy="1707583"/>
          </a:xfrm>
          <a:prstGeom prst="rect">
            <a:avLst/>
          </a:prstGeom>
          <a:noFill/>
        </p:spPr>
        <p:txBody>
          <a:bodyPr wrap="square" rtlCol="0">
            <a:spAutoFit/>
          </a:bodyPr>
          <a:lstStyle/>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SOCIAL MEDIA </a:t>
            </a:r>
            <a:endParaRPr lang="ru-RU" sz="6600" spc="410" dirty="0" smtClean="0">
              <a:solidFill>
                <a:schemeClr val="bg1"/>
              </a:solidFill>
              <a:latin typeface="Gotham Pro Medium" panose="02000603030000020004" pitchFamily="2" charset="0"/>
              <a:cs typeface="Gotham Pro Medium" panose="02000603030000020004" pitchFamily="2" charset="0"/>
            </a:endParaRPr>
          </a:p>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MARKETING</a:t>
            </a:r>
            <a:endParaRPr lang="ru-RU" sz="6600" spc="410" dirty="0">
              <a:solidFill>
                <a:schemeClr val="bg1"/>
              </a:solidFill>
              <a:latin typeface="Gotham Pro Medium" panose="02000603030000020004" pitchFamily="2" charset="0"/>
              <a:cs typeface="Gotham Pro Medium" panose="02000603030000020004" pitchFamily="2" charset="0"/>
            </a:endParaRPr>
          </a:p>
        </p:txBody>
      </p:sp>
      <p:grpSp>
        <p:nvGrpSpPr>
          <p:cNvPr id="6" name="Группа 5"/>
          <p:cNvGrpSpPr/>
          <p:nvPr/>
        </p:nvGrpSpPr>
        <p:grpSpPr>
          <a:xfrm>
            <a:off x="1283676" y="1016657"/>
            <a:ext cx="471722" cy="471722"/>
            <a:chOff x="704849" y="476250"/>
            <a:chExt cx="2952750" cy="2952750"/>
          </a:xfrm>
          <a:solidFill>
            <a:srgbClr val="0883E0"/>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10" name="Группа 9"/>
          <p:cNvGrpSpPr/>
          <p:nvPr/>
        </p:nvGrpSpPr>
        <p:grpSpPr>
          <a:xfrm>
            <a:off x="10633590" y="4631924"/>
            <a:ext cx="1099397" cy="1099397"/>
            <a:chOff x="704849" y="476250"/>
            <a:chExt cx="2952750" cy="2952750"/>
          </a:xfrm>
          <a:solidFill>
            <a:srgbClr val="0883E0"/>
          </a:solidFill>
        </p:grpSpPr>
        <p:sp>
          <p:nvSpPr>
            <p:cNvPr id="11" name="Прямоугольник 10"/>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2" name="Прямоугольник 11"/>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13" name="Группа 12"/>
          <p:cNvGrpSpPr/>
          <p:nvPr/>
        </p:nvGrpSpPr>
        <p:grpSpPr>
          <a:xfrm>
            <a:off x="3150108" y="4941168"/>
            <a:ext cx="1099397" cy="1099397"/>
            <a:chOff x="704849" y="476250"/>
            <a:chExt cx="2952750" cy="2952750"/>
          </a:xfrm>
        </p:grpSpPr>
        <p:sp>
          <p:nvSpPr>
            <p:cNvPr id="14" name="Прямоугольник 13"/>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5" name="Прямоугольник 14"/>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pic>
        <p:nvPicPr>
          <p:cNvPr id="16" name="Рисунок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6140" y="1434425"/>
            <a:ext cx="3434296" cy="3614683"/>
          </a:xfrm>
          <a:prstGeom prst="rect">
            <a:avLst/>
          </a:prstGeom>
        </p:spPr>
      </p:pic>
    </p:spTree>
    <p:extLst>
      <p:ext uri="{BB962C8B-B14F-4D97-AF65-F5344CB8AC3E}">
        <p14:creationId xmlns:p14="http://schemas.microsoft.com/office/powerpoint/2010/main" val="35871990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1"/>
          <p:cNvSpPr txBox="1">
            <a:spLocks/>
          </p:cNvSpPr>
          <p:nvPr/>
        </p:nvSpPr>
        <p:spPr>
          <a:xfrm>
            <a:off x="407367" y="581149"/>
            <a:ext cx="11784632" cy="9756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smtClean="0">
                <a:solidFill>
                  <a:schemeClr val="bg1"/>
                </a:solidFill>
                <a:latin typeface="Gilroy ExtraBold" panose="00000900000000000000" charset="-52"/>
              </a:rPr>
              <a:t>Ограничение геолокации как новый способ блокировки рекламы</a:t>
            </a:r>
            <a:endParaRPr lang="ru-RU" sz="3600" dirty="0">
              <a:solidFill>
                <a:schemeClr val="bg1"/>
              </a:solidFill>
              <a:latin typeface="Gilroy ExtraBold" panose="00000900000000000000" charset="-52"/>
            </a:endParaRPr>
          </a:p>
        </p:txBody>
      </p:sp>
      <p:sp>
        <p:nvSpPr>
          <p:cNvPr id="4" name="Объект 2"/>
          <p:cNvSpPr txBox="1">
            <a:spLocks/>
          </p:cNvSpPr>
          <p:nvPr/>
        </p:nvSpPr>
        <p:spPr>
          <a:xfrm>
            <a:off x="407368" y="1556792"/>
            <a:ext cx="612068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ru-RU" sz="1800" dirty="0" smtClean="0">
                <a:solidFill>
                  <a:schemeClr val="bg1"/>
                </a:solidFill>
                <a:latin typeface="Gilroy Light" panose="00000400000000000000" charset="-52"/>
              </a:rPr>
              <a:t>Не секрет, что</a:t>
            </a:r>
            <a:r>
              <a:rPr lang="en-US" sz="1800" dirty="0" smtClean="0">
                <a:solidFill>
                  <a:schemeClr val="bg1"/>
                </a:solidFill>
                <a:latin typeface="Gilroy Light" panose="00000400000000000000" charset="-52"/>
              </a:rPr>
              <a:t> programmatic</a:t>
            </a:r>
            <a:r>
              <a:rPr lang="ru-RU" sz="1800" dirty="0" smtClean="0">
                <a:solidFill>
                  <a:schemeClr val="bg1"/>
                </a:solidFill>
                <a:latin typeface="Gilroy Light" panose="00000400000000000000" charset="-52"/>
              </a:rPr>
              <a:t>-сервисы часто используют отслеживание местоположения как один из основных способов идентификации</a:t>
            </a:r>
            <a:r>
              <a:rPr lang="en-US" sz="1800" dirty="0" smtClean="0">
                <a:solidFill>
                  <a:schemeClr val="bg1"/>
                </a:solidFill>
                <a:latin typeface="Gilroy Light" panose="00000400000000000000" charset="-52"/>
              </a:rPr>
              <a:t> </a:t>
            </a:r>
            <a:r>
              <a:rPr lang="ru-RU" sz="1800" dirty="0" smtClean="0">
                <a:solidFill>
                  <a:schemeClr val="bg1"/>
                </a:solidFill>
                <a:latin typeface="Gilroy Light" panose="00000400000000000000" charset="-52"/>
              </a:rPr>
              <a:t>пользователя и таргетинга, помимо </a:t>
            </a:r>
            <a:r>
              <a:rPr lang="en-US" sz="1800" dirty="0" smtClean="0">
                <a:solidFill>
                  <a:schemeClr val="bg1"/>
                </a:solidFill>
                <a:latin typeface="Gilroy Light" panose="00000400000000000000" charset="-52"/>
              </a:rPr>
              <a:t>cookie</a:t>
            </a:r>
            <a:r>
              <a:rPr lang="ru-RU" sz="1800" dirty="0" smtClean="0">
                <a:solidFill>
                  <a:schemeClr val="bg1"/>
                </a:solidFill>
                <a:latin typeface="Gilroy Light" panose="00000400000000000000" charset="-52"/>
              </a:rPr>
              <a:t>. Проблема в том, что это больше не является секретом для пользователей. </a:t>
            </a:r>
          </a:p>
          <a:p>
            <a:pPr marL="0" indent="0" algn="just">
              <a:buFont typeface="Arial" panose="020B0604020202020204" pitchFamily="34" charset="0"/>
              <a:buNone/>
            </a:pPr>
            <a:r>
              <a:rPr lang="ru-RU" sz="1800" dirty="0" smtClean="0">
                <a:solidFill>
                  <a:schemeClr val="bg1"/>
                </a:solidFill>
                <a:latin typeface="Gilroy Light" panose="00000400000000000000" charset="-52"/>
              </a:rPr>
              <a:t>Текущие версии операционных систем регулярно запрашивают у пользователя разрешения на использование данных о местоположении для каждого приложения отдельно. Новые сервисы, например </a:t>
            </a:r>
            <a:r>
              <a:rPr lang="en-US" sz="1800" dirty="0" smtClean="0">
                <a:solidFill>
                  <a:schemeClr val="bg1"/>
                </a:solidFill>
                <a:latin typeface="Gilroy Light" panose="00000400000000000000" charset="-52"/>
              </a:rPr>
              <a:t>Visualizer,</a:t>
            </a:r>
            <a:r>
              <a:rPr lang="ru-RU" sz="1800" dirty="0" smtClean="0">
                <a:solidFill>
                  <a:schemeClr val="bg1"/>
                </a:solidFill>
                <a:latin typeface="Gilroy Light" panose="00000400000000000000" charset="-52"/>
              </a:rPr>
              <a:t> позволяют пользователям визуализировать собственный путь, отслеживать данные, которые их устройство передает сторонним приложениям и, в конечном счете, понимать, как регулировать, кому они дают разрешение на использование данных о своем местоположении, а кому нет.</a:t>
            </a:r>
            <a:endParaRPr lang="ru-RU" sz="1800" dirty="0">
              <a:solidFill>
                <a:schemeClr val="bg1"/>
              </a:solidFill>
              <a:latin typeface="Gilroy Light" panose="00000400000000000000" charset="-52"/>
            </a:endParaRPr>
          </a:p>
        </p:txBody>
      </p:sp>
      <p:pic>
        <p:nvPicPr>
          <p:cNvPr id="5" name="Picture 2" descr="https://s3.amazonaws.com/media.mediapost.com/dam/cropped/2019/12/23/screenshot-2019-12-23-090905_nagOT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818" y="1844824"/>
            <a:ext cx="5392181" cy="337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086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1"/>
          <p:cNvSpPr txBox="1">
            <a:spLocks/>
          </p:cNvSpPr>
          <p:nvPr/>
        </p:nvSpPr>
        <p:spPr>
          <a:xfrm>
            <a:off x="234131" y="787053"/>
            <a:ext cx="11723738" cy="9036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smtClean="0">
                <a:solidFill>
                  <a:schemeClr val="bg1"/>
                </a:solidFill>
                <a:latin typeface="Gilroy ExtraBold" panose="00000900000000000000" charset="-52"/>
              </a:rPr>
              <a:t>Тотально переоценены: маркетинг уходит от </a:t>
            </a:r>
            <a:r>
              <a:rPr lang="en-US" sz="3600" dirty="0" smtClean="0">
                <a:solidFill>
                  <a:schemeClr val="bg1"/>
                </a:solidFill>
                <a:latin typeface="Gilroy ExtraBold" panose="00000900000000000000" charset="-52"/>
              </a:rPr>
              <a:t>DMP</a:t>
            </a:r>
            <a:endParaRPr lang="ru-RU" sz="3600" dirty="0">
              <a:solidFill>
                <a:schemeClr val="bg1"/>
              </a:solidFill>
              <a:latin typeface="Gilroy ExtraBold" panose="00000900000000000000" charset="-52"/>
            </a:endParaRPr>
          </a:p>
        </p:txBody>
      </p:sp>
      <p:sp>
        <p:nvSpPr>
          <p:cNvPr id="4" name="Прямоугольник 3"/>
          <p:cNvSpPr/>
          <p:nvPr/>
        </p:nvSpPr>
        <p:spPr>
          <a:xfrm>
            <a:off x="983432" y="1690688"/>
            <a:ext cx="8087386" cy="4031873"/>
          </a:xfrm>
          <a:prstGeom prst="rect">
            <a:avLst/>
          </a:prstGeom>
        </p:spPr>
        <p:txBody>
          <a:bodyPr wrap="square">
            <a:spAutoFit/>
          </a:bodyPr>
          <a:lstStyle/>
          <a:p>
            <a:pPr algn="just"/>
            <a:r>
              <a:rPr lang="ru-RU" sz="1600" dirty="0">
                <a:solidFill>
                  <a:schemeClr val="bg1"/>
                </a:solidFill>
                <a:latin typeface="Gilroy Light" panose="00000400000000000000" charset="-52"/>
              </a:rPr>
              <a:t>Платформы управления данными (DMP) когда-то назывались панацеей для всех потребностей маркетолога в данных - от сбора до гармонизации и сегментации. Однако технология оказалась слишком сырой и разобщенной, неспособной выполнять многие обещанные функции и крайне переоцененной. </a:t>
            </a:r>
          </a:p>
          <a:p>
            <a:pPr algn="just"/>
            <a:r>
              <a:rPr lang="ru-RU" sz="1600" dirty="0">
                <a:solidFill>
                  <a:schemeClr val="bg1"/>
                </a:solidFill>
                <a:latin typeface="Gilroy Light" panose="00000400000000000000" charset="-52"/>
              </a:rPr>
              <a:t>Сегодня ориентация DMP на сторонние данные больше не находит отклика в мире, где конфиденциальность имеет первостепенное значение, файлы </a:t>
            </a:r>
            <a:r>
              <a:rPr lang="ru-RU" sz="1600" dirty="0" err="1">
                <a:solidFill>
                  <a:schemeClr val="bg1"/>
                </a:solidFill>
                <a:latin typeface="Gilroy Light" panose="00000400000000000000" charset="-52"/>
              </a:rPr>
              <a:t>cookie</a:t>
            </a:r>
            <a:r>
              <a:rPr lang="ru-RU" sz="1600" dirty="0">
                <a:solidFill>
                  <a:schemeClr val="bg1"/>
                </a:solidFill>
                <a:latin typeface="Gilroy Light" panose="00000400000000000000" charset="-52"/>
              </a:rPr>
              <a:t> устаревают и «</a:t>
            </a:r>
            <a:r>
              <a:rPr lang="en-US" sz="1600" dirty="0">
                <a:solidFill>
                  <a:schemeClr val="bg1"/>
                </a:solidFill>
                <a:latin typeface="Gilroy Light" panose="00000400000000000000" charset="-52"/>
              </a:rPr>
              <a:t>walled gardens</a:t>
            </a:r>
            <a:r>
              <a:rPr lang="ru-RU" sz="1600" dirty="0">
                <a:solidFill>
                  <a:schemeClr val="bg1"/>
                </a:solidFill>
                <a:latin typeface="Gilroy Light" panose="00000400000000000000" charset="-52"/>
              </a:rPr>
              <a:t>»* захватывают все больше пространства. </a:t>
            </a:r>
            <a:endParaRPr lang="ru-RU" sz="1600" dirty="0" smtClean="0">
              <a:solidFill>
                <a:schemeClr val="bg1"/>
              </a:solidFill>
              <a:latin typeface="Gilroy Light" panose="00000400000000000000" charset="-52"/>
            </a:endParaRP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Крупные компании сворачивают свои </a:t>
            </a:r>
            <a:r>
              <a:rPr lang="en-US" sz="1600" dirty="0">
                <a:solidFill>
                  <a:schemeClr val="bg1"/>
                </a:solidFill>
                <a:latin typeface="Gilroy Light" panose="00000400000000000000" charset="-52"/>
              </a:rPr>
              <a:t>DMP</a:t>
            </a:r>
            <a:r>
              <a:rPr lang="ru-RU" sz="1600" dirty="0">
                <a:solidFill>
                  <a:schemeClr val="bg1"/>
                </a:solidFill>
                <a:latin typeface="Gilroy Light" panose="00000400000000000000" charset="-52"/>
              </a:rPr>
              <a:t>, т.к. инвестиции в них не окупаются и эффективность их использования весьма сомнительна. Нехватка данных, высокая стоимость, проблемы с конфиденциальностью,  сложность подключения и настройки, а также отсутствие корректной интеграции с рекламными сервисами, привела к тому, что эпоха </a:t>
            </a:r>
            <a:r>
              <a:rPr lang="en-US" sz="1600" dirty="0">
                <a:solidFill>
                  <a:schemeClr val="bg1"/>
                </a:solidFill>
                <a:latin typeface="Gilroy Light" panose="00000400000000000000" charset="-52"/>
              </a:rPr>
              <a:t>DMP</a:t>
            </a:r>
            <a:r>
              <a:rPr lang="ru-RU" sz="1600" dirty="0">
                <a:solidFill>
                  <a:schemeClr val="bg1"/>
                </a:solidFill>
                <a:latin typeface="Gilroy Light" panose="00000400000000000000" charset="-52"/>
              </a:rPr>
              <a:t>, очевидно, закончилась. </a:t>
            </a: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a:t>
            </a:r>
            <a:r>
              <a:rPr lang="en-US" sz="1600" dirty="0">
                <a:solidFill>
                  <a:schemeClr val="bg1"/>
                </a:solidFill>
                <a:latin typeface="Gilroy Light" panose="00000400000000000000" charset="-52"/>
              </a:rPr>
              <a:t>Walled Garden –</a:t>
            </a:r>
            <a:r>
              <a:rPr lang="ru-RU" sz="1600" dirty="0">
                <a:solidFill>
                  <a:schemeClr val="bg1"/>
                </a:solidFill>
                <a:latin typeface="Gilroy Light" panose="00000400000000000000" charset="-52"/>
              </a:rPr>
              <a:t> закрытая экосистема для безопасного обмена данными между площадками без угрозы нарушения конфиденциальности.</a:t>
            </a:r>
          </a:p>
        </p:txBody>
      </p:sp>
      <p:pic>
        <p:nvPicPr>
          <p:cNvPr id="5" name="Picture 2" descr="https://adexchanger.com/wp-content/uploads/2019/12/store-30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2384" y="2297033"/>
            <a:ext cx="2263934" cy="226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767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2639616" y="5706731"/>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5"/>
          <p:cNvSpPr txBox="1">
            <a:spLocks/>
          </p:cNvSpPr>
          <p:nvPr/>
        </p:nvSpPr>
        <p:spPr>
          <a:xfrm>
            <a:off x="276918" y="800918"/>
            <a:ext cx="10515600" cy="58101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dirty="0" smtClean="0">
                <a:solidFill>
                  <a:schemeClr val="bg1"/>
                </a:solidFill>
                <a:latin typeface="Gilroy ExtraBold" panose="00000900000000000000" charset="-52"/>
              </a:rPr>
              <a:t>Новый формат </a:t>
            </a:r>
            <a:r>
              <a:rPr lang="en-US" sz="3600" dirty="0" smtClean="0">
                <a:solidFill>
                  <a:schemeClr val="bg1"/>
                </a:solidFill>
                <a:latin typeface="Gilroy ExtraBold" panose="00000900000000000000" charset="-52"/>
              </a:rPr>
              <a:t>digital outdoor </a:t>
            </a:r>
            <a:r>
              <a:rPr lang="ru-RU" sz="3600" dirty="0" smtClean="0">
                <a:solidFill>
                  <a:schemeClr val="bg1"/>
                </a:solidFill>
                <a:latin typeface="Gilroy ExtraBold" panose="00000900000000000000" charset="-52"/>
              </a:rPr>
              <a:t>рекламы </a:t>
            </a:r>
            <a:endParaRPr lang="ru-RU" sz="3600" dirty="0">
              <a:solidFill>
                <a:schemeClr val="bg1"/>
              </a:solidFill>
              <a:latin typeface="Gilroy ExtraBold" panose="00000900000000000000" charset="-52"/>
            </a:endParaRPr>
          </a:p>
        </p:txBody>
      </p:sp>
      <p:sp>
        <p:nvSpPr>
          <p:cNvPr id="4" name="Объект 6"/>
          <p:cNvSpPr txBox="1">
            <a:spLocks/>
          </p:cNvSpPr>
          <p:nvPr/>
        </p:nvSpPr>
        <p:spPr>
          <a:xfrm>
            <a:off x="725390" y="1916832"/>
            <a:ext cx="4752528" cy="3697720"/>
          </a:xfrm>
          <a:prstGeom prst="rect">
            <a:avLst/>
          </a:prstGeom>
        </p:spPr>
        <p:txBody>
          <a:bodyPr>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ru-RU" sz="4500" dirty="0" smtClean="0">
                <a:solidFill>
                  <a:schemeClr val="bg1"/>
                </a:solidFill>
                <a:latin typeface="Gilroy Light" panose="00000400000000000000" charset="-52"/>
              </a:rPr>
              <a:t>В ходе рекламной кампании премии «Новое Радио AWARDS» радиостанция задействовала новый формат Out Of Home — разместив рекламу на медиарюкзаках, с которыми промоутеры курсируют по ключевым пешеходным и транспортным маршрутам Москвы. Реализация outdoor-решения совместно с компанией </a:t>
            </a:r>
            <a:r>
              <a:rPr lang="ru-RU" sz="4500" dirty="0" err="1" smtClean="0">
                <a:solidFill>
                  <a:schemeClr val="bg1"/>
                </a:solidFill>
                <a:latin typeface="Gilroy Light" panose="00000400000000000000" charset="-52"/>
              </a:rPr>
              <a:t>BackАd</a:t>
            </a:r>
            <a:r>
              <a:rPr lang="ru-RU" sz="4500" dirty="0" smtClean="0">
                <a:solidFill>
                  <a:schemeClr val="bg1"/>
                </a:solidFill>
                <a:latin typeface="Gilroy Light" panose="00000400000000000000" charset="-52"/>
              </a:rPr>
              <a:t> позволяет охватить центральные станции столичного метрополитена и самые популярные места города. </a:t>
            </a:r>
          </a:p>
          <a:p>
            <a:pPr marL="0" indent="0" algn="just">
              <a:lnSpc>
                <a:spcPct val="120000"/>
              </a:lnSpc>
              <a:buFont typeface="Arial" panose="020B0604020202020204" pitchFamily="34" charset="0"/>
              <a:buNone/>
            </a:pPr>
            <a:r>
              <a:rPr lang="ru-RU" sz="4500" dirty="0" smtClean="0">
                <a:solidFill>
                  <a:schemeClr val="bg1"/>
                </a:solidFill>
                <a:latin typeface="Gilroy Light" panose="00000400000000000000" charset="-52"/>
              </a:rPr>
              <a:t>Закупка рекламы у поставщика </a:t>
            </a:r>
            <a:r>
              <a:rPr lang="ru-RU" sz="4500" dirty="0" smtClean="0">
                <a:solidFill>
                  <a:schemeClr val="bg1"/>
                </a:solidFill>
                <a:latin typeface="Gilroy Light" panose="00000400000000000000" charset="-52"/>
              </a:rPr>
              <a:t>уже доступна</a:t>
            </a:r>
            <a:r>
              <a:rPr lang="ru-RU" dirty="0" smtClean="0"/>
              <a:t/>
            </a:r>
            <a:br>
              <a:rPr lang="ru-RU" dirty="0" smtClean="0"/>
            </a:br>
            <a:r>
              <a:rPr lang="ru-RU" dirty="0" smtClean="0"/>
              <a:t/>
            </a:r>
            <a:br>
              <a:rPr lang="ru-RU" dirty="0" smtClean="0"/>
            </a:br>
            <a:r>
              <a:rPr lang="ru-RU" dirty="0" smtClean="0"/>
              <a:t/>
            </a:r>
            <a:br>
              <a:rPr lang="ru-RU" dirty="0" smtClean="0"/>
            </a:br>
            <a:endParaRPr lang="ru-RU" sz="2000" dirty="0"/>
          </a:p>
        </p:txBody>
      </p:sp>
      <p:pic>
        <p:nvPicPr>
          <p:cNvPr id="1026" name="Picture 2" descr="«Новое Радио» продвигает свою музыкальную премию на рюкзаках"/>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1381936"/>
            <a:ext cx="4464496" cy="2980051"/>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4"/>
          <a:stretch>
            <a:fillRect/>
          </a:stretch>
        </p:blipFill>
        <p:spPr>
          <a:xfrm>
            <a:off x="8895944" y="3198175"/>
            <a:ext cx="3041072" cy="3489659"/>
          </a:xfrm>
          <a:prstGeom prst="rect">
            <a:avLst/>
          </a:prstGeom>
        </p:spPr>
      </p:pic>
      <p:grpSp>
        <p:nvGrpSpPr>
          <p:cNvPr id="7" name="Группа 6"/>
          <p:cNvGrpSpPr/>
          <p:nvPr/>
        </p:nvGrpSpPr>
        <p:grpSpPr>
          <a:xfrm>
            <a:off x="9917467" y="640960"/>
            <a:ext cx="1099397" cy="1099397"/>
            <a:chOff x="704849" y="476250"/>
            <a:chExt cx="2952750" cy="2952750"/>
          </a:xfrm>
        </p:grpSpPr>
        <p:sp>
          <p:nvSpPr>
            <p:cNvPr id="8" name="Прямоугольник 7"/>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1148788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stretch>
            <a:fillRect/>
          </a:stretch>
        </p:blipFill>
        <p:spPr>
          <a:xfrm>
            <a:off x="-1464840" y="-961943"/>
            <a:ext cx="4139543" cy="3981033"/>
          </a:xfrm>
          <a:prstGeom prst="rect">
            <a:avLst/>
          </a:prstGeom>
        </p:spPr>
      </p:pic>
      <p:sp>
        <p:nvSpPr>
          <p:cNvPr id="2" name="Скругленный прямоугольник 1"/>
          <p:cNvSpPr/>
          <p:nvPr/>
        </p:nvSpPr>
        <p:spPr>
          <a:xfrm>
            <a:off x="7045670" y="5518476"/>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5"/>
          <p:cNvSpPr txBox="1">
            <a:spLocks/>
          </p:cNvSpPr>
          <p:nvPr/>
        </p:nvSpPr>
        <p:spPr>
          <a:xfrm>
            <a:off x="276918" y="788389"/>
            <a:ext cx="10515600" cy="4803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bg1"/>
                </a:solidFill>
                <a:latin typeface="Gilroy ExtraBold" panose="00000900000000000000" charset="-52"/>
              </a:rPr>
              <a:t>Новый рекламный формат у </a:t>
            </a:r>
            <a:r>
              <a:rPr lang="en-US" sz="3600" b="1" dirty="0" err="1" smtClean="0">
                <a:solidFill>
                  <a:schemeClr val="bg1"/>
                </a:solidFill>
                <a:latin typeface="Gilroy ExtraBold" panose="00000900000000000000" charset="-52"/>
              </a:rPr>
              <a:t>Relap</a:t>
            </a:r>
            <a:endParaRPr lang="ru-RU" sz="3600" b="1" dirty="0">
              <a:solidFill>
                <a:schemeClr val="bg1"/>
              </a:solidFill>
              <a:latin typeface="Gilroy ExtraBold" panose="00000900000000000000" charset="-52"/>
            </a:endParaRPr>
          </a:p>
        </p:txBody>
      </p:sp>
      <p:sp>
        <p:nvSpPr>
          <p:cNvPr id="4" name="Объект 6"/>
          <p:cNvSpPr txBox="1">
            <a:spLocks/>
          </p:cNvSpPr>
          <p:nvPr/>
        </p:nvSpPr>
        <p:spPr>
          <a:xfrm>
            <a:off x="276918" y="4199402"/>
            <a:ext cx="6768752" cy="1800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ru-RU" sz="1800" dirty="0" smtClean="0">
                <a:solidFill>
                  <a:schemeClr val="bg1"/>
                </a:solidFill>
                <a:latin typeface="Gilroy Light" panose="00000400000000000000" charset="-52"/>
              </a:rPr>
              <a:t>Новый рекламный формат у </a:t>
            </a:r>
            <a:r>
              <a:rPr lang="en-US" sz="1800" dirty="0" err="1" smtClean="0">
                <a:solidFill>
                  <a:schemeClr val="bg1"/>
                </a:solidFill>
                <a:latin typeface="Gilroy Light" panose="00000400000000000000" charset="-52"/>
              </a:rPr>
              <a:t>Relap</a:t>
            </a:r>
            <a:r>
              <a:rPr lang="ru-RU" sz="1800" dirty="0" smtClean="0">
                <a:solidFill>
                  <a:schemeClr val="bg1"/>
                </a:solidFill>
                <a:latin typeface="Gilroy Light" panose="00000400000000000000" charset="-52"/>
              </a:rPr>
              <a:t> показывает изображения на релевантных изображениях – </a:t>
            </a:r>
            <a:r>
              <a:rPr lang="en-US" sz="1800" dirty="0" smtClean="0">
                <a:solidFill>
                  <a:schemeClr val="bg1"/>
                </a:solidFill>
                <a:latin typeface="Gilroy Light" panose="00000400000000000000" charset="-52"/>
              </a:rPr>
              <a:t>In Image</a:t>
            </a:r>
            <a:r>
              <a:rPr lang="ru-RU" sz="1800" dirty="0" smtClean="0">
                <a:solidFill>
                  <a:schemeClr val="bg1"/>
                </a:solidFill>
                <a:latin typeface="Gilroy Light" panose="00000400000000000000" charset="-52"/>
              </a:rPr>
              <a:t>. </a:t>
            </a:r>
          </a:p>
          <a:p>
            <a:pPr marL="0" indent="0" algn="just">
              <a:buFont typeface="Arial" panose="020B0604020202020204" pitchFamily="34" charset="0"/>
              <a:buNone/>
            </a:pPr>
            <a:r>
              <a:rPr lang="ru-RU" sz="1800" dirty="0" smtClean="0">
                <a:solidFill>
                  <a:schemeClr val="bg1"/>
                </a:solidFill>
                <a:latin typeface="Gilroy Light" panose="00000400000000000000" charset="-52"/>
              </a:rPr>
              <a:t>Формат доступен для рекламы с первого квартала 2020 года. </a:t>
            </a:r>
            <a:endParaRPr lang="ru-RU" sz="1800" dirty="0"/>
          </a:p>
        </p:txBody>
      </p:sp>
      <p:sp>
        <p:nvSpPr>
          <p:cNvPr id="5" name="object 4"/>
          <p:cNvSpPr/>
          <p:nvPr/>
        </p:nvSpPr>
        <p:spPr>
          <a:xfrm>
            <a:off x="5714462" y="1448772"/>
            <a:ext cx="4725986" cy="2524154"/>
          </a:xfrm>
          <a:prstGeom prst="rect">
            <a:avLst/>
          </a:prstGeom>
          <a:blipFill>
            <a:blip r:embed="rId3" cstate="print"/>
            <a:stretch>
              <a:fillRect/>
            </a:stretch>
          </a:blipFill>
        </p:spPr>
        <p:txBody>
          <a:bodyPr wrap="square" lIns="0" tIns="0" rIns="0" bIns="0" rtlCol="0"/>
          <a:lstStyle/>
          <a:p>
            <a:endParaRPr/>
          </a:p>
        </p:txBody>
      </p:sp>
      <p:sp>
        <p:nvSpPr>
          <p:cNvPr id="6" name="object 7"/>
          <p:cNvSpPr/>
          <p:nvPr/>
        </p:nvSpPr>
        <p:spPr>
          <a:xfrm>
            <a:off x="10085429" y="3035625"/>
            <a:ext cx="1787059" cy="3567115"/>
          </a:xfrm>
          <a:prstGeom prst="rect">
            <a:avLst/>
          </a:prstGeom>
          <a:blipFill>
            <a:blip r:embed="rId4" cstate="print"/>
            <a:stretch>
              <a:fillRect/>
            </a:stretch>
          </a:blipFill>
        </p:spPr>
        <p:txBody>
          <a:bodyPr wrap="square" lIns="0" tIns="0" rIns="0" bIns="0" rtlCol="0"/>
          <a:lstStyle/>
          <a:p>
            <a:endParaRPr/>
          </a:p>
        </p:txBody>
      </p:sp>
      <p:grpSp>
        <p:nvGrpSpPr>
          <p:cNvPr id="8" name="Группа 7"/>
          <p:cNvGrpSpPr/>
          <p:nvPr/>
        </p:nvGrpSpPr>
        <p:grpSpPr>
          <a:xfrm>
            <a:off x="1590474" y="1994414"/>
            <a:ext cx="1099397" cy="1099397"/>
            <a:chOff x="704849" y="476250"/>
            <a:chExt cx="2952750" cy="2952750"/>
          </a:xfrm>
          <a:solidFill>
            <a:srgbClr val="0883E0"/>
          </a:solidFill>
        </p:grpSpPr>
        <p:sp>
          <p:nvSpPr>
            <p:cNvPr id="9" name="Прямоугольник 8"/>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0" name="Прямоугольник 9"/>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17127137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3"/>
          <p:cNvSpPr txBox="1">
            <a:spLocks/>
          </p:cNvSpPr>
          <p:nvPr/>
        </p:nvSpPr>
        <p:spPr>
          <a:xfrm>
            <a:off x="267038" y="836959"/>
            <a:ext cx="10515600" cy="6156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chemeClr val="bg1"/>
                </a:solidFill>
                <a:latin typeface="Gilroy ExtraBold" panose="00000900000000000000" charset="-52"/>
              </a:rPr>
              <a:t>Google </a:t>
            </a:r>
            <a:r>
              <a:rPr lang="ru-RU" sz="3600" b="1" dirty="0" smtClean="0">
                <a:solidFill>
                  <a:schemeClr val="bg1"/>
                </a:solidFill>
                <a:latin typeface="Gilroy ExtraBold" panose="00000900000000000000" charset="-52"/>
              </a:rPr>
              <a:t>убивает </a:t>
            </a:r>
            <a:r>
              <a:rPr lang="en-US" sz="3600" b="1" dirty="0" smtClean="0">
                <a:solidFill>
                  <a:schemeClr val="bg1"/>
                </a:solidFill>
                <a:latin typeface="Gilroy ExtraBold" panose="00000900000000000000" charset="-52"/>
              </a:rPr>
              <a:t>cookie</a:t>
            </a:r>
            <a:endParaRPr lang="ru-RU" sz="3600" b="1" dirty="0">
              <a:solidFill>
                <a:schemeClr val="bg1"/>
              </a:solidFill>
              <a:latin typeface="Gilroy ExtraBold" panose="00000900000000000000" charset="-52"/>
            </a:endParaRPr>
          </a:p>
        </p:txBody>
      </p:sp>
      <p:sp>
        <p:nvSpPr>
          <p:cNvPr id="4" name="Объект 4"/>
          <p:cNvSpPr txBox="1">
            <a:spLocks/>
          </p:cNvSpPr>
          <p:nvPr/>
        </p:nvSpPr>
        <p:spPr>
          <a:xfrm>
            <a:off x="838200" y="1825625"/>
            <a:ext cx="7202016" cy="30435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smtClean="0">
                <a:solidFill>
                  <a:schemeClr val="bg1"/>
                </a:solidFill>
                <a:latin typeface="Gilroy Light" panose="00000400000000000000" charset="-52"/>
              </a:rPr>
              <a:t>Google </a:t>
            </a:r>
            <a:r>
              <a:rPr lang="ru-RU" sz="1800" dirty="0" smtClean="0">
                <a:solidFill>
                  <a:schemeClr val="bg1"/>
                </a:solidFill>
                <a:latin typeface="Gilroy Light" panose="00000400000000000000" charset="-52"/>
              </a:rPr>
              <a:t>объявил, как именно планирует убить наиболее широко используемый инструмент таргетинга рекламы – сторонние </a:t>
            </a:r>
            <a:r>
              <a:rPr lang="en-US" sz="1800" dirty="0" smtClean="0">
                <a:solidFill>
                  <a:schemeClr val="bg1"/>
                </a:solidFill>
                <a:latin typeface="Gilroy Light" panose="00000400000000000000" charset="-52"/>
              </a:rPr>
              <a:t>cookies</a:t>
            </a:r>
            <a:r>
              <a:rPr lang="ru-RU" sz="1800" dirty="0" smtClean="0">
                <a:solidFill>
                  <a:schemeClr val="bg1"/>
                </a:solidFill>
                <a:latin typeface="Gilroy Light" panose="00000400000000000000" charset="-52"/>
              </a:rPr>
              <a:t>. </a:t>
            </a:r>
            <a:r>
              <a:rPr lang="ru-RU" sz="1800" dirty="0" err="1" smtClean="0">
                <a:solidFill>
                  <a:schemeClr val="bg1"/>
                </a:solidFill>
                <a:latin typeface="Gilroy Light" panose="00000400000000000000" charset="-52"/>
              </a:rPr>
              <a:t>Дедлайн</a:t>
            </a:r>
            <a:r>
              <a:rPr lang="ru-RU" sz="1800" dirty="0" smtClean="0">
                <a:solidFill>
                  <a:schemeClr val="bg1"/>
                </a:solidFill>
                <a:latin typeface="Gilroy Light" panose="00000400000000000000" charset="-52"/>
              </a:rPr>
              <a:t> </a:t>
            </a:r>
            <a:r>
              <a:rPr lang="en-US" sz="1800" dirty="0" smtClean="0">
                <a:solidFill>
                  <a:schemeClr val="bg1"/>
                </a:solidFill>
                <a:latin typeface="Gilroy Light" panose="00000400000000000000" charset="-52"/>
              </a:rPr>
              <a:t>cookie-</a:t>
            </a:r>
            <a:r>
              <a:rPr lang="ru-RU" sz="1800" dirty="0" smtClean="0">
                <a:solidFill>
                  <a:schemeClr val="bg1"/>
                </a:solidFill>
                <a:latin typeface="Gilroy Light" panose="00000400000000000000" charset="-52"/>
              </a:rPr>
              <a:t>апокалипсиса назначен на 2022, именно тогда </a:t>
            </a:r>
            <a:r>
              <a:rPr lang="en-US" sz="1800" dirty="0" smtClean="0">
                <a:solidFill>
                  <a:schemeClr val="bg1"/>
                </a:solidFill>
                <a:latin typeface="Gilroy Light" panose="00000400000000000000" charset="-52"/>
              </a:rPr>
              <a:t>Google Chrome </a:t>
            </a:r>
            <a:r>
              <a:rPr lang="ru-RU" sz="1800" dirty="0" smtClean="0">
                <a:solidFill>
                  <a:schemeClr val="bg1"/>
                </a:solidFill>
                <a:latin typeface="Gilroy Light" panose="00000400000000000000" charset="-52"/>
              </a:rPr>
              <a:t>перестанет поддерживать сторонние </a:t>
            </a:r>
            <a:r>
              <a:rPr lang="en-US" sz="1800" dirty="0" smtClean="0">
                <a:solidFill>
                  <a:schemeClr val="bg1"/>
                </a:solidFill>
                <a:latin typeface="Gilroy Light" panose="00000400000000000000" charset="-52"/>
              </a:rPr>
              <a:t>cookie</a:t>
            </a:r>
            <a:r>
              <a:rPr lang="ru-RU" sz="1800" dirty="0" smtClean="0">
                <a:solidFill>
                  <a:schemeClr val="bg1"/>
                </a:solidFill>
                <a:latin typeface="Gilroy Light" panose="00000400000000000000" charset="-52"/>
              </a:rPr>
              <a:t>. </a:t>
            </a:r>
          </a:p>
          <a:p>
            <a:pPr marL="0" indent="0" algn="just">
              <a:buFont typeface="Arial" panose="020B0604020202020204" pitchFamily="34" charset="0"/>
              <a:buNone/>
            </a:pPr>
            <a:r>
              <a:rPr lang="ru-RU" sz="1800" dirty="0" smtClean="0">
                <a:solidFill>
                  <a:schemeClr val="bg1"/>
                </a:solidFill>
                <a:latin typeface="Gilroy Light" panose="00000400000000000000" charset="-52"/>
              </a:rPr>
              <a:t>Вместо традиционного отслеживания пользователей, </a:t>
            </a:r>
            <a:r>
              <a:rPr lang="en-US" sz="1800" dirty="0" smtClean="0">
                <a:solidFill>
                  <a:schemeClr val="bg1"/>
                </a:solidFill>
                <a:latin typeface="Gilroy Light" panose="00000400000000000000" charset="-52"/>
              </a:rPr>
              <a:t>Google </a:t>
            </a:r>
            <a:r>
              <a:rPr lang="ru-RU" sz="1800" dirty="0" smtClean="0">
                <a:solidFill>
                  <a:schemeClr val="bg1"/>
                </a:solidFill>
                <a:latin typeface="Gilroy Light" panose="00000400000000000000" charset="-52"/>
              </a:rPr>
              <a:t>обещает предоставить новый набор технологий, которые обеспечат определенную степень анонимного отслеживания, чтобы рекламодатели могли по-прежнему оценивать эффективность объявлений. </a:t>
            </a:r>
          </a:p>
          <a:p>
            <a:pPr marL="0" indent="0" algn="just">
              <a:buFont typeface="Arial" panose="020B0604020202020204" pitchFamily="34" charset="0"/>
              <a:buNone/>
            </a:pPr>
            <a:r>
              <a:rPr lang="ru-RU" sz="1800" dirty="0" smtClean="0">
                <a:solidFill>
                  <a:schemeClr val="bg1"/>
                </a:solidFill>
                <a:latin typeface="Gilroy Light" panose="00000400000000000000" charset="-52"/>
              </a:rPr>
              <a:t>Учитывая грядущие изменения, брендам необходимо пересмотреть долгосрочную стратегию размещения, уделяя особенное внимание сбору собственных данных.</a:t>
            </a:r>
          </a:p>
        </p:txBody>
      </p:sp>
      <p:pic>
        <p:nvPicPr>
          <p:cNvPr id="3074" name="Picture 2" descr="Картинки по запросу cooki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0256" y="1452562"/>
            <a:ext cx="3240360" cy="405045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Группа 5"/>
          <p:cNvGrpSpPr/>
          <p:nvPr/>
        </p:nvGrpSpPr>
        <p:grpSpPr>
          <a:xfrm>
            <a:off x="7850557" y="836959"/>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38931406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4" name="Заголовок 1"/>
          <p:cNvSpPr txBox="1">
            <a:spLocks/>
          </p:cNvSpPr>
          <p:nvPr/>
        </p:nvSpPr>
        <p:spPr>
          <a:xfrm>
            <a:off x="227348" y="764704"/>
            <a:ext cx="11737304" cy="5435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chemeClr val="bg1"/>
                </a:solidFill>
                <a:latin typeface="Gilroy ExtraBold" panose="00000900000000000000" charset="-52"/>
              </a:rPr>
              <a:t>Facebook </a:t>
            </a:r>
            <a:r>
              <a:rPr lang="ru-RU" sz="3600" b="1" dirty="0" smtClean="0">
                <a:solidFill>
                  <a:schemeClr val="bg1"/>
                </a:solidFill>
                <a:latin typeface="Gilroy ExtraBold" panose="00000900000000000000" charset="-52"/>
              </a:rPr>
              <a:t>пока не планирует рекламу в </a:t>
            </a:r>
            <a:r>
              <a:rPr lang="en-US" sz="3600" b="1" dirty="0" smtClean="0">
                <a:solidFill>
                  <a:schemeClr val="bg1"/>
                </a:solidFill>
                <a:latin typeface="Gilroy ExtraBold" panose="00000900000000000000" charset="-52"/>
              </a:rPr>
              <a:t>WhatsApp</a:t>
            </a:r>
            <a:endParaRPr lang="ru-RU" sz="3600" b="1" dirty="0">
              <a:solidFill>
                <a:schemeClr val="bg1"/>
              </a:solidFill>
              <a:latin typeface="Gilroy ExtraBold" panose="00000900000000000000" charset="-52"/>
            </a:endParaRPr>
          </a:p>
        </p:txBody>
      </p:sp>
      <p:sp>
        <p:nvSpPr>
          <p:cNvPr id="5" name="Объект 2"/>
          <p:cNvSpPr txBox="1">
            <a:spLocks/>
          </p:cNvSpPr>
          <p:nvPr/>
        </p:nvSpPr>
        <p:spPr>
          <a:xfrm>
            <a:off x="407368" y="1697026"/>
            <a:ext cx="648072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ru-RU" sz="1800" dirty="0" smtClean="0">
                <a:solidFill>
                  <a:schemeClr val="bg1"/>
                </a:solidFill>
                <a:latin typeface="Gilroy Light" panose="00000400000000000000" charset="-52"/>
              </a:rPr>
              <a:t>После многих лет работ по внедрению рекламы для монетизации WhatsApp, Facebook, по словам источников в </a:t>
            </a:r>
            <a:r>
              <a:rPr lang="en-US" sz="1800" dirty="0" smtClean="0">
                <a:solidFill>
                  <a:schemeClr val="bg1"/>
                </a:solidFill>
                <a:latin typeface="Gilroy Light" panose="00000400000000000000" charset="-52"/>
              </a:rPr>
              <a:t>Wall Street Journal, </a:t>
            </a:r>
            <a:r>
              <a:rPr lang="ru-RU" sz="1800" dirty="0" smtClean="0">
                <a:solidFill>
                  <a:schemeClr val="bg1"/>
                </a:solidFill>
                <a:latin typeface="Gilroy Light" panose="00000400000000000000" charset="-52"/>
              </a:rPr>
              <a:t>отказался от этой стратегии, по крайней мере в ближайшее время.</a:t>
            </a:r>
          </a:p>
          <a:p>
            <a:pPr marL="0" indent="0" algn="just">
              <a:buFont typeface="Arial" panose="020B0604020202020204" pitchFamily="34" charset="0"/>
              <a:buNone/>
            </a:pPr>
            <a:r>
              <a:rPr lang="ru-RU" sz="1800" dirty="0" smtClean="0">
                <a:solidFill>
                  <a:schemeClr val="bg1"/>
                </a:solidFill>
                <a:latin typeface="Gilroy Light" panose="00000400000000000000" charset="-52"/>
              </a:rPr>
              <a:t>Как сообщает </a:t>
            </a:r>
            <a:r>
              <a:rPr lang="ru-RU" sz="1800" i="1" dirty="0" smtClean="0">
                <a:solidFill>
                  <a:schemeClr val="bg1"/>
                </a:solidFill>
                <a:latin typeface="Gilroy Light" panose="00000400000000000000" charset="-52"/>
              </a:rPr>
              <a:t>WSJ,</a:t>
            </a:r>
            <a:r>
              <a:rPr lang="ru-RU" sz="1800" dirty="0" smtClean="0">
                <a:solidFill>
                  <a:schemeClr val="bg1"/>
                </a:solidFill>
                <a:latin typeface="Gilroy Light" panose="00000400000000000000" charset="-52"/>
              </a:rPr>
              <a:t> в последние месяцы WhatsApp распустил команду, которая занималась разработкой интеграции рекламы, и наработки команды были удалены из кода приложения.</a:t>
            </a:r>
          </a:p>
          <a:p>
            <a:pPr marL="0" indent="0" algn="just">
              <a:buFont typeface="Arial" panose="020B0604020202020204" pitchFamily="34" charset="0"/>
              <a:buNone/>
            </a:pPr>
            <a:r>
              <a:rPr lang="en-US" sz="1800" dirty="0" smtClean="0">
                <a:solidFill>
                  <a:schemeClr val="bg1"/>
                </a:solidFill>
                <a:latin typeface="Gilroy Light" panose="00000400000000000000" charset="-52"/>
              </a:rPr>
              <a:t>Facebook </a:t>
            </a:r>
            <a:r>
              <a:rPr lang="ru-RU" sz="1800" dirty="0" smtClean="0">
                <a:solidFill>
                  <a:schemeClr val="bg1"/>
                </a:solidFill>
                <a:latin typeface="Gilroy Light" panose="00000400000000000000" charset="-52"/>
              </a:rPr>
              <a:t>по-прежнему планирует запустить рекламные объявления в </a:t>
            </a:r>
            <a:r>
              <a:rPr lang="en-US" sz="1800" dirty="0" smtClean="0">
                <a:solidFill>
                  <a:schemeClr val="bg1"/>
                </a:solidFill>
                <a:latin typeface="Gilroy Light" panose="00000400000000000000" charset="-52"/>
              </a:rPr>
              <a:t>WhatsApp</a:t>
            </a:r>
            <a:r>
              <a:rPr lang="ru-RU" sz="1800" dirty="0" smtClean="0">
                <a:solidFill>
                  <a:schemeClr val="bg1"/>
                </a:solidFill>
                <a:latin typeface="Gilroy Light" panose="00000400000000000000" charset="-52"/>
              </a:rPr>
              <a:t>, но в данный момент больше усилий сосредоточены на монетизации  и разработке функций </a:t>
            </a:r>
            <a:r>
              <a:rPr lang="en-US" sz="1800" dirty="0" smtClean="0">
                <a:solidFill>
                  <a:schemeClr val="bg1"/>
                </a:solidFill>
                <a:latin typeface="Gilroy Light" panose="00000400000000000000" charset="-52"/>
              </a:rPr>
              <a:t>WhatsApp for business</a:t>
            </a:r>
            <a:r>
              <a:rPr lang="ru-RU" sz="1800" dirty="0" smtClean="0">
                <a:solidFill>
                  <a:schemeClr val="bg1"/>
                </a:solidFill>
                <a:latin typeface="Gilroy Light" panose="00000400000000000000" charset="-52"/>
              </a:rPr>
              <a:t>, включая клиентскую коммуникацию, платежи и торговлю. </a:t>
            </a:r>
          </a:p>
        </p:txBody>
      </p:sp>
      <p:pic>
        <p:nvPicPr>
          <p:cNvPr id="6" name="Picture 2" descr="https://s3.amazonaws.com/media.mediapost.com/dam/cropped/2020/01/17/whatsapp-on-phone-screen_JCuxV4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681" y="2064544"/>
            <a:ext cx="4491035" cy="272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8338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5098240" y="4904051"/>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1"/>
          <p:cNvSpPr txBox="1">
            <a:spLocks/>
          </p:cNvSpPr>
          <p:nvPr/>
        </p:nvSpPr>
        <p:spPr>
          <a:xfrm>
            <a:off x="371184" y="548680"/>
            <a:ext cx="11809312" cy="10476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smtClean="0">
                <a:solidFill>
                  <a:schemeClr val="bg1"/>
                </a:solidFill>
                <a:latin typeface="Gilroy ExtraBold" panose="00000900000000000000" charset="-52"/>
              </a:rPr>
              <a:t>DoubleVerify</a:t>
            </a:r>
            <a:r>
              <a:rPr lang="en-US" sz="3600" dirty="0" smtClean="0">
                <a:solidFill>
                  <a:schemeClr val="bg1"/>
                </a:solidFill>
                <a:latin typeface="Gilroy ExtraBold" panose="00000900000000000000" charset="-52"/>
              </a:rPr>
              <a:t> </a:t>
            </a:r>
            <a:r>
              <a:rPr lang="ru-RU" sz="3600" dirty="0" smtClean="0">
                <a:solidFill>
                  <a:schemeClr val="bg1"/>
                </a:solidFill>
                <a:latin typeface="Gilroy ExtraBold" panose="00000900000000000000" charset="-52"/>
              </a:rPr>
              <a:t>запускает возможность прогнозировать эффективность рекламы. </a:t>
            </a:r>
            <a:endParaRPr lang="ru-RU" sz="3600" dirty="0">
              <a:solidFill>
                <a:schemeClr val="bg1"/>
              </a:solidFill>
              <a:latin typeface="Gilroy ExtraBold" panose="00000900000000000000" charset="-52"/>
            </a:endParaRPr>
          </a:p>
        </p:txBody>
      </p:sp>
      <p:sp>
        <p:nvSpPr>
          <p:cNvPr id="4" name="Объект 2"/>
          <p:cNvSpPr txBox="1">
            <a:spLocks/>
          </p:cNvSpPr>
          <p:nvPr/>
        </p:nvSpPr>
        <p:spPr>
          <a:xfrm>
            <a:off x="1199456" y="2411288"/>
            <a:ext cx="9650288" cy="20354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ru-RU" sz="1800" dirty="0" err="1" smtClean="0">
                <a:solidFill>
                  <a:schemeClr val="bg1"/>
                </a:solidFill>
                <a:latin typeface="+mj-lt"/>
              </a:rPr>
              <a:t>Трекинговая</a:t>
            </a:r>
            <a:r>
              <a:rPr lang="ru-RU" sz="1800" dirty="0" smtClean="0">
                <a:solidFill>
                  <a:schemeClr val="bg1"/>
                </a:solidFill>
                <a:latin typeface="+mj-lt"/>
              </a:rPr>
              <a:t> платформа </a:t>
            </a:r>
            <a:r>
              <a:rPr lang="ru-RU" sz="1800" dirty="0" err="1" smtClean="0">
                <a:solidFill>
                  <a:schemeClr val="bg1"/>
                </a:solidFill>
                <a:latin typeface="+mj-lt"/>
              </a:rPr>
              <a:t>DoubleVerify</a:t>
            </a:r>
            <a:r>
              <a:rPr lang="ru-RU" sz="1800" dirty="0" smtClean="0">
                <a:solidFill>
                  <a:schemeClr val="bg1"/>
                </a:solidFill>
                <a:latin typeface="+mj-lt"/>
              </a:rPr>
              <a:t> запустила </a:t>
            </a:r>
            <a:r>
              <a:rPr lang="ru-RU" sz="1800" dirty="0" err="1" smtClean="0">
                <a:solidFill>
                  <a:schemeClr val="bg1"/>
                </a:solidFill>
                <a:latin typeface="+mj-lt"/>
              </a:rPr>
              <a:t>Authentic</a:t>
            </a:r>
            <a:r>
              <a:rPr lang="ru-RU" sz="1800" dirty="0" smtClean="0">
                <a:solidFill>
                  <a:schemeClr val="bg1"/>
                </a:solidFill>
                <a:latin typeface="+mj-lt"/>
              </a:rPr>
              <a:t> </a:t>
            </a:r>
            <a:r>
              <a:rPr lang="ru-RU" sz="1800" dirty="0" err="1" smtClean="0">
                <a:solidFill>
                  <a:schemeClr val="bg1"/>
                </a:solidFill>
                <a:latin typeface="+mj-lt"/>
              </a:rPr>
              <a:t>Performance</a:t>
            </a:r>
            <a:r>
              <a:rPr lang="ru-RU" sz="1800" dirty="0" smtClean="0">
                <a:solidFill>
                  <a:schemeClr val="bg1"/>
                </a:solidFill>
                <a:latin typeface="+mj-lt"/>
              </a:rPr>
              <a:t>, новое рекламный инструмент для оценки ожидаемой эффективности рекламы на основе данных о показе рекламы и вовлеченности в режиме реального времени. </a:t>
            </a:r>
          </a:p>
          <a:p>
            <a:pPr marL="0" indent="0" algn="just">
              <a:buFont typeface="Arial" panose="020B0604020202020204" pitchFamily="34" charset="0"/>
              <a:buNone/>
            </a:pPr>
            <a:r>
              <a:rPr lang="ru-RU" sz="1800" dirty="0" smtClean="0">
                <a:solidFill>
                  <a:schemeClr val="bg1"/>
                </a:solidFill>
                <a:latin typeface="+mj-lt"/>
              </a:rPr>
              <a:t>Инструмент анализирует более 50 типов данных, включая время просмотра, долю экрана, показ видео и слышимость, а также данные о взаимодействии на уровне устройства, такие как ориентация экрана, воспроизведение видео и взаимодействие с кнопками управления звуком.</a:t>
            </a:r>
          </a:p>
        </p:txBody>
      </p:sp>
      <p:sp>
        <p:nvSpPr>
          <p:cNvPr id="5" name="Овал 4"/>
          <p:cNvSpPr/>
          <p:nvPr/>
        </p:nvSpPr>
        <p:spPr>
          <a:xfrm>
            <a:off x="-1248816" y="4293096"/>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6" name="Группа 5"/>
          <p:cNvGrpSpPr/>
          <p:nvPr/>
        </p:nvGrpSpPr>
        <p:grpSpPr>
          <a:xfrm>
            <a:off x="10632504" y="5441121"/>
            <a:ext cx="1099397" cy="1099397"/>
            <a:chOff x="704849" y="476250"/>
            <a:chExt cx="2952750" cy="2952750"/>
          </a:xfrm>
          <a:solidFill>
            <a:srgbClr val="0883E0"/>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21483285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Заголовок 1"/>
          <p:cNvSpPr txBox="1">
            <a:spLocks/>
          </p:cNvSpPr>
          <p:nvPr/>
        </p:nvSpPr>
        <p:spPr>
          <a:xfrm>
            <a:off x="370371" y="692696"/>
            <a:ext cx="11784632" cy="1087437"/>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t"/>
            <a:r>
              <a:rPr lang="ru-RU" sz="3600" b="1" dirty="0" smtClean="0">
                <a:solidFill>
                  <a:schemeClr val="bg1"/>
                </a:solidFill>
                <a:latin typeface="Gilroy ExtraBold" panose="00000900000000000000" charset="-52"/>
              </a:rPr>
              <a:t>Адаптивные поисковые объявления Microsoft доступны для всех рекламодателей</a:t>
            </a:r>
            <a:endParaRPr lang="ru-RU" sz="3600" b="1" dirty="0">
              <a:solidFill>
                <a:schemeClr val="bg1"/>
              </a:solidFill>
              <a:latin typeface="Gilroy ExtraBold" panose="00000900000000000000" charset="-52"/>
            </a:endParaRPr>
          </a:p>
        </p:txBody>
      </p:sp>
      <p:sp>
        <p:nvSpPr>
          <p:cNvPr id="4" name="Объект 2"/>
          <p:cNvSpPr txBox="1">
            <a:spLocks/>
          </p:cNvSpPr>
          <p:nvPr/>
        </p:nvSpPr>
        <p:spPr>
          <a:xfrm>
            <a:off x="1754188" y="2303276"/>
            <a:ext cx="9016998" cy="225144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ru-RU" sz="1800" dirty="0" smtClean="0">
                <a:solidFill>
                  <a:schemeClr val="bg1"/>
                </a:solidFill>
                <a:latin typeface="Gilroy Light" panose="00000400000000000000" charset="-52"/>
              </a:rPr>
              <a:t>Бета-тестирование адаптивных объявлений</a:t>
            </a:r>
            <a:r>
              <a:rPr lang="en-US" sz="1800" dirty="0" smtClean="0">
                <a:solidFill>
                  <a:schemeClr val="bg1"/>
                </a:solidFill>
                <a:latin typeface="Gilroy Light" panose="00000400000000000000" charset="-52"/>
              </a:rPr>
              <a:t> </a:t>
            </a:r>
            <a:r>
              <a:rPr lang="ru-RU" sz="1800" dirty="0" smtClean="0">
                <a:solidFill>
                  <a:schemeClr val="bg1"/>
                </a:solidFill>
                <a:latin typeface="Gilroy Light" panose="00000400000000000000" charset="-52"/>
              </a:rPr>
              <a:t>(</a:t>
            </a:r>
            <a:r>
              <a:rPr lang="en-US" sz="1800" dirty="0" smtClean="0">
                <a:solidFill>
                  <a:schemeClr val="bg1"/>
                </a:solidFill>
                <a:latin typeface="Gilroy Light" panose="00000400000000000000" charset="-52"/>
              </a:rPr>
              <a:t>RSA)</a:t>
            </a:r>
            <a:r>
              <a:rPr lang="ru-RU" sz="1800" dirty="0" smtClean="0">
                <a:solidFill>
                  <a:schemeClr val="bg1"/>
                </a:solidFill>
                <a:latin typeface="Gilroy Light" panose="00000400000000000000" charset="-52"/>
              </a:rPr>
              <a:t> от </a:t>
            </a:r>
            <a:r>
              <a:rPr lang="en-US" sz="1800" dirty="0" smtClean="0">
                <a:solidFill>
                  <a:schemeClr val="bg1"/>
                </a:solidFill>
                <a:latin typeface="Gilroy Light" panose="00000400000000000000" charset="-52"/>
              </a:rPr>
              <a:t>Microsoft </a:t>
            </a:r>
            <a:r>
              <a:rPr lang="ru-RU" sz="1800" dirty="0" smtClean="0">
                <a:solidFill>
                  <a:schemeClr val="bg1"/>
                </a:solidFill>
                <a:latin typeface="Gilroy Light" panose="00000400000000000000" charset="-52"/>
              </a:rPr>
              <a:t>стартовало в сентябре 2019. Теперь они доступны  всем в </a:t>
            </a:r>
            <a:r>
              <a:rPr lang="en-US" sz="1800" dirty="0" smtClean="0">
                <a:solidFill>
                  <a:schemeClr val="bg1"/>
                </a:solidFill>
                <a:latin typeface="Gilroy Light" panose="00000400000000000000" charset="-52"/>
              </a:rPr>
              <a:t>Microsoft Advertising </a:t>
            </a:r>
            <a:r>
              <a:rPr lang="ru-RU" sz="1800" dirty="0" smtClean="0">
                <a:solidFill>
                  <a:schemeClr val="bg1"/>
                </a:solidFill>
                <a:latin typeface="Gilroy Light" panose="00000400000000000000" charset="-52"/>
              </a:rPr>
              <a:t>через веб-интерфейс пользователя, </a:t>
            </a:r>
            <a:r>
              <a:rPr lang="en-US" sz="1800" dirty="0" smtClean="0">
                <a:solidFill>
                  <a:schemeClr val="bg1"/>
                </a:solidFill>
                <a:latin typeface="Gilroy Light" panose="00000400000000000000" charset="-52"/>
              </a:rPr>
              <a:t>Microsoft Advertising Editor </a:t>
            </a:r>
            <a:r>
              <a:rPr lang="ru-RU" sz="1800" dirty="0" smtClean="0">
                <a:solidFill>
                  <a:schemeClr val="bg1"/>
                </a:solidFill>
                <a:latin typeface="Gilroy Light" panose="00000400000000000000" charset="-52"/>
              </a:rPr>
              <a:t>и </a:t>
            </a:r>
            <a:r>
              <a:rPr lang="en-US" sz="1800" dirty="0" smtClean="0">
                <a:solidFill>
                  <a:schemeClr val="bg1"/>
                </a:solidFill>
                <a:latin typeface="Gilroy Light" panose="00000400000000000000" charset="-52"/>
              </a:rPr>
              <a:t>Microsoft Advertising API.</a:t>
            </a:r>
            <a:endParaRPr lang="ru-RU" sz="1800" dirty="0" smtClean="0">
              <a:solidFill>
                <a:schemeClr val="bg1"/>
              </a:solidFill>
              <a:latin typeface="Gilroy Light" panose="00000400000000000000" charset="-52"/>
            </a:endParaRPr>
          </a:p>
          <a:p>
            <a:pPr marL="0" indent="0" algn="just">
              <a:buFont typeface="Arial" panose="020B0604020202020204" pitchFamily="34" charset="0"/>
              <a:buNone/>
            </a:pPr>
            <a:r>
              <a:rPr lang="ru-RU" sz="1800" dirty="0" smtClean="0">
                <a:solidFill>
                  <a:schemeClr val="bg1"/>
                </a:solidFill>
                <a:latin typeface="Gilroy Light" panose="00000400000000000000" charset="-52"/>
              </a:rPr>
              <a:t>RSA предназначены для работы с расширенными текстовыми объявлениями. Маркетологи также могут импортировать RSA из аккаунтов Google Ads в Microsoft Advertising.</a:t>
            </a:r>
          </a:p>
          <a:p>
            <a:pPr marL="0" indent="0" algn="just">
              <a:buFont typeface="Arial" panose="020B0604020202020204" pitchFamily="34" charset="0"/>
              <a:buNone/>
            </a:pPr>
            <a:r>
              <a:rPr lang="ru-RU" sz="1800" dirty="0" smtClean="0">
                <a:solidFill>
                  <a:schemeClr val="bg1"/>
                </a:solidFill>
                <a:latin typeface="Gilroy Light" panose="00000400000000000000" charset="-52"/>
              </a:rPr>
              <a:t>Платформа автоматически предоставляет заголовки и описания, прогнозируемые для повышения </a:t>
            </a:r>
            <a:r>
              <a:rPr lang="en-US" sz="1800" dirty="0" smtClean="0">
                <a:solidFill>
                  <a:schemeClr val="bg1"/>
                </a:solidFill>
                <a:latin typeface="Gilroy Light" panose="00000400000000000000" charset="-52"/>
              </a:rPr>
              <a:t>CTR</a:t>
            </a:r>
            <a:r>
              <a:rPr lang="ru-RU" sz="1800" dirty="0" smtClean="0">
                <a:solidFill>
                  <a:schemeClr val="bg1"/>
                </a:solidFill>
                <a:latin typeface="Gilroy Light" panose="00000400000000000000" charset="-52"/>
              </a:rPr>
              <a:t>.</a:t>
            </a:r>
          </a:p>
          <a:p>
            <a:pPr marL="0" indent="0">
              <a:buFont typeface="Arial" panose="020B0604020202020204" pitchFamily="34" charset="0"/>
              <a:buNone/>
            </a:pPr>
            <a:endParaRPr lang="ru-RU" dirty="0" smtClean="0"/>
          </a:p>
        </p:txBody>
      </p:sp>
      <p:grpSp>
        <p:nvGrpSpPr>
          <p:cNvPr id="5" name="Группа 4"/>
          <p:cNvGrpSpPr/>
          <p:nvPr/>
        </p:nvGrpSpPr>
        <p:grpSpPr>
          <a:xfrm>
            <a:off x="1991544" y="4951983"/>
            <a:ext cx="1099397" cy="1099397"/>
            <a:chOff x="704849" y="476250"/>
            <a:chExt cx="2952750" cy="2952750"/>
          </a:xfrm>
        </p:grpSpPr>
        <p:sp>
          <p:nvSpPr>
            <p:cNvPr id="6" name="Прямоугольник 5"/>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7" name="Прямоугольник 6"/>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108" y="1621658"/>
            <a:ext cx="3434296" cy="3614683"/>
          </a:xfrm>
          <a:prstGeom prst="rect">
            <a:avLst/>
          </a:prstGeom>
        </p:spPr>
      </p:pic>
    </p:spTree>
    <p:extLst>
      <p:ext uri="{BB962C8B-B14F-4D97-AF65-F5344CB8AC3E}">
        <p14:creationId xmlns:p14="http://schemas.microsoft.com/office/powerpoint/2010/main" val="648672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6" name="TextBox 5"/>
          <p:cNvSpPr txBox="1"/>
          <p:nvPr/>
        </p:nvSpPr>
        <p:spPr>
          <a:xfrm>
            <a:off x="1519537" y="2587744"/>
            <a:ext cx="9538474" cy="1682512"/>
          </a:xfrm>
          <a:prstGeom prst="rect">
            <a:avLst/>
          </a:prstGeom>
          <a:noFill/>
        </p:spPr>
        <p:txBody>
          <a:bodyPr wrap="square" rtlCol="0">
            <a:spAutoFit/>
          </a:bodyPr>
          <a:lstStyle/>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SEARCH AND OPTIMISATION</a:t>
            </a:r>
            <a:endParaRPr lang="ru-RU" sz="6600" spc="410" dirty="0">
              <a:solidFill>
                <a:schemeClr val="bg1"/>
              </a:solidFill>
              <a:latin typeface="Gotham Pro Medium" panose="02000603030000020004" pitchFamily="2" charset="0"/>
              <a:cs typeface="Gotham Pro Medium" panose="02000603030000020004" pitchFamily="2" charset="0"/>
            </a:endParaRPr>
          </a:p>
        </p:txBody>
      </p:sp>
      <p:grpSp>
        <p:nvGrpSpPr>
          <p:cNvPr id="7" name="Группа 6"/>
          <p:cNvGrpSpPr/>
          <p:nvPr/>
        </p:nvGrpSpPr>
        <p:grpSpPr>
          <a:xfrm>
            <a:off x="1283676" y="1016657"/>
            <a:ext cx="471722" cy="471722"/>
            <a:chOff x="704849" y="476250"/>
            <a:chExt cx="2952750" cy="2952750"/>
          </a:xfrm>
          <a:solidFill>
            <a:schemeClr val="bg1"/>
          </a:solidFill>
        </p:grpSpPr>
        <p:sp>
          <p:nvSpPr>
            <p:cNvPr id="9" name="Прямоугольник 8"/>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0" name="Прямоугольник 9"/>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grpSp>
        <p:nvGrpSpPr>
          <p:cNvPr id="11" name="Группа 10"/>
          <p:cNvGrpSpPr/>
          <p:nvPr/>
        </p:nvGrpSpPr>
        <p:grpSpPr>
          <a:xfrm>
            <a:off x="10633590" y="4631924"/>
            <a:ext cx="1099397" cy="1099397"/>
            <a:chOff x="704849" y="476250"/>
            <a:chExt cx="2952750" cy="2952750"/>
          </a:xfrm>
          <a:solidFill>
            <a:schemeClr val="bg1"/>
          </a:solidFill>
        </p:grpSpPr>
        <p:sp>
          <p:nvSpPr>
            <p:cNvPr id="12" name="Прямоугольник 11"/>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3" name="Прямоугольник 12"/>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pic>
        <p:nvPicPr>
          <p:cNvPr id="14" name="Рисунок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848" y="1252518"/>
            <a:ext cx="3434296" cy="3614683"/>
          </a:xfrm>
          <a:prstGeom prst="rect">
            <a:avLst/>
          </a:prstGeom>
        </p:spPr>
      </p:pic>
    </p:spTree>
    <p:extLst>
      <p:ext uri="{BB962C8B-B14F-4D97-AF65-F5344CB8AC3E}">
        <p14:creationId xmlns:p14="http://schemas.microsoft.com/office/powerpoint/2010/main" val="23758456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1676" y="652981"/>
            <a:ext cx="12109902" cy="630924"/>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pPr fontAlgn="base"/>
            <a:r>
              <a:rPr lang="en-US" sz="3500" b="0" dirty="0">
                <a:solidFill>
                  <a:schemeClr val="bg1"/>
                </a:solidFill>
                <a:latin typeface="Gilroy ExtraBold" panose="00000900000000000000" charset="-52"/>
              </a:rPr>
              <a:t>Google </a:t>
            </a:r>
            <a:r>
              <a:rPr lang="ru-RU" sz="3500" b="0" dirty="0">
                <a:solidFill>
                  <a:schemeClr val="bg1"/>
                </a:solidFill>
                <a:latin typeface="Gilroy ExtraBold" panose="00000900000000000000" charset="-52"/>
              </a:rPr>
              <a:t>приступил к запуску </a:t>
            </a:r>
            <a:r>
              <a:rPr lang="en-US" sz="3500" b="0" dirty="0">
                <a:solidFill>
                  <a:schemeClr val="bg1"/>
                </a:solidFill>
                <a:latin typeface="Gilroy ExtraBold" panose="00000900000000000000" charset="-52"/>
              </a:rPr>
              <a:t>January 2020 Core Update</a:t>
            </a:r>
            <a:endParaRPr lang="ru-RU" sz="3500" b="0" dirty="0">
              <a:solidFill>
                <a:schemeClr val="bg1"/>
              </a:solidFill>
              <a:latin typeface="Gilroy ExtraBold" panose="00000900000000000000" charset="-52"/>
            </a:endParaRPr>
          </a:p>
        </p:txBody>
      </p:sp>
      <p:sp>
        <p:nvSpPr>
          <p:cNvPr id="3" name="Прямоугольник 2"/>
          <p:cNvSpPr/>
          <p:nvPr/>
        </p:nvSpPr>
        <p:spPr>
          <a:xfrm>
            <a:off x="335360" y="1302450"/>
            <a:ext cx="7920880" cy="4524315"/>
          </a:xfrm>
          <a:prstGeom prst="rect">
            <a:avLst/>
          </a:prstGeom>
        </p:spPr>
        <p:txBody>
          <a:bodyPr wrap="square">
            <a:spAutoFit/>
          </a:bodyPr>
          <a:lstStyle/>
          <a:p>
            <a:pPr algn="just"/>
            <a:r>
              <a:rPr lang="ru-RU" sz="1600" dirty="0">
                <a:solidFill>
                  <a:schemeClr val="bg1"/>
                </a:solidFill>
                <a:latin typeface="Gilroy Light" panose="00000400000000000000" charset="-52"/>
              </a:rPr>
              <a:t>Google объявил о запуске очередного обновления основного алгоритма, которое получило название January 2020 Core Update</a:t>
            </a:r>
            <a:r>
              <a:rPr lang="ru-RU" sz="1600" dirty="0" smtClean="0">
                <a:solidFill>
                  <a:schemeClr val="bg1"/>
                </a:solidFill>
                <a:latin typeface="Gilroy Light" panose="00000400000000000000" charset="-52"/>
              </a:rPr>
              <a:t>.</a:t>
            </a:r>
          </a:p>
          <a:p>
            <a:pPr algn="just"/>
            <a:endParaRPr lang="en-US" sz="1600" dirty="0" smtClean="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Издание Search Engine Land опросило ряд поставщиков данных, чтобы выяснить, как последнее обновление основного алгоритма Google – January 2020 Core Update – повлияло на результаты поиска.</a:t>
            </a:r>
          </a:p>
          <a:p>
            <a:pPr algn="just"/>
            <a:r>
              <a:rPr lang="ru-RU" sz="1600" dirty="0" smtClean="0">
                <a:solidFill>
                  <a:schemeClr val="bg1"/>
                </a:solidFill>
                <a:latin typeface="Gilroy Light" panose="00000400000000000000" charset="-52"/>
              </a:rPr>
              <a:t>Как </a:t>
            </a:r>
            <a:r>
              <a:rPr lang="ru-RU" sz="1600" dirty="0">
                <a:solidFill>
                  <a:schemeClr val="bg1"/>
                </a:solidFill>
                <a:latin typeface="Gilroy Light" panose="00000400000000000000" charset="-52"/>
              </a:rPr>
              <a:t>известно, Google приступил к запуску обновления 13 января. По состоянию на 17 января его внедрение было по большей части завершено, но полный запуск обычно занимает порядка двух недель.</a:t>
            </a: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Все провайдеры данных, опрошенные Search Engine Land, сошлись на том, что январское обновление было крупным и повлияло на большое количество сайтов</a:t>
            </a:r>
            <a:r>
              <a:rPr lang="ru-RU" sz="1600" dirty="0" smtClean="0">
                <a:solidFill>
                  <a:schemeClr val="bg1"/>
                </a:solidFill>
                <a:latin typeface="Gilroy Light" panose="00000400000000000000" charset="-52"/>
              </a:rPr>
              <a:t>.</a:t>
            </a:r>
          </a:p>
          <a:p>
            <a:pPr algn="just"/>
            <a:endParaRPr lang="ru-RU" sz="1600" dirty="0" smtClean="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Директор по маркетингу RankRanger Морди Оберштейн (Mordy Oberstein) </a:t>
            </a:r>
            <a:r>
              <a:rPr lang="ru-RU" sz="1600" dirty="0" smtClean="0">
                <a:solidFill>
                  <a:schemeClr val="bg1"/>
                </a:solidFill>
                <a:latin typeface="Gilroy Light" panose="00000400000000000000" charset="-52"/>
              </a:rPr>
              <a:t>отметил:</a:t>
            </a:r>
            <a:r>
              <a:rPr lang="ru-RU" sz="1600" dirty="0">
                <a:solidFill>
                  <a:schemeClr val="bg1"/>
                </a:solidFill>
                <a:latin typeface="Gilroy Light" panose="00000400000000000000" charset="-52"/>
              </a:rPr>
              <a:t> </a:t>
            </a:r>
            <a:r>
              <a:rPr lang="ru-RU" sz="1600" dirty="0" smtClean="0">
                <a:solidFill>
                  <a:schemeClr val="bg1"/>
                </a:solidFill>
                <a:latin typeface="Gilroy Light" panose="00000400000000000000" charset="-52"/>
              </a:rPr>
              <a:t>«</a:t>
            </a:r>
            <a:r>
              <a:rPr lang="ru-RU" sz="1600" dirty="0">
                <a:solidFill>
                  <a:schemeClr val="bg1"/>
                </a:solidFill>
                <a:latin typeface="Gilroy Light" panose="00000400000000000000" charset="-52"/>
              </a:rPr>
              <a:t>Это огромное обновление. В топе SERP наблюдаются крупные изменения в таких нишах, как «Здоровье» и «Финансы», и невероятные увеличения по всем нишам, если смотреть на топ-10 результатов в целом</a:t>
            </a:r>
            <a:r>
              <a:rPr lang="ru-RU" sz="1600" dirty="0" smtClean="0">
                <a:solidFill>
                  <a:schemeClr val="bg1"/>
                </a:solidFill>
                <a:latin typeface="Gilroy Light" panose="00000400000000000000" charset="-52"/>
              </a:rPr>
              <a:t>».</a:t>
            </a:r>
            <a:endParaRPr lang="ru-RU" sz="1600" dirty="0">
              <a:solidFill>
                <a:schemeClr val="bg1"/>
              </a:solidFill>
              <a:latin typeface="Gilroy Light" panose="00000400000000000000" charset="-52"/>
            </a:endParaRPr>
          </a:p>
        </p:txBody>
      </p:sp>
      <p:sp>
        <p:nvSpPr>
          <p:cNvPr id="4" name="Скругленный прямоугольник 3">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pic>
        <p:nvPicPr>
          <p:cNvPr id="5" name="Рисунок 4"/>
          <p:cNvPicPr>
            <a:picLocks noChangeAspect="1"/>
          </p:cNvPicPr>
          <p:nvPr/>
        </p:nvPicPr>
        <p:blipFill>
          <a:blip r:embed="rId3"/>
          <a:stretch>
            <a:fillRect/>
          </a:stretch>
        </p:blipFill>
        <p:spPr>
          <a:xfrm>
            <a:off x="8489067" y="2016717"/>
            <a:ext cx="3511589" cy="3095782"/>
          </a:xfrm>
          <a:prstGeom prst="rect">
            <a:avLst/>
          </a:prstGeom>
        </p:spPr>
      </p:pic>
    </p:spTree>
    <p:extLst>
      <p:ext uri="{BB962C8B-B14F-4D97-AF65-F5344CB8AC3E}">
        <p14:creationId xmlns:p14="http://schemas.microsoft.com/office/powerpoint/2010/main" val="662762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Овал 7"/>
          <p:cNvSpPr/>
          <p:nvPr/>
        </p:nvSpPr>
        <p:spPr>
          <a:xfrm>
            <a:off x="-1595989" y="-891480"/>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extBox 1"/>
          <p:cNvSpPr txBox="1"/>
          <p:nvPr/>
        </p:nvSpPr>
        <p:spPr>
          <a:xfrm>
            <a:off x="352380" y="620720"/>
            <a:ext cx="6939807" cy="646313"/>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smtClean="0">
                <a:solidFill>
                  <a:schemeClr val="bg1"/>
                </a:solidFill>
                <a:latin typeface="Gilroy ExtraBold" panose="00000900000000000000" charset="-52"/>
                <a:cs typeface="Gotham Pro Medium" panose="02000603030000020004" charset="0"/>
              </a:rPr>
              <a:t>5</a:t>
            </a:r>
            <a:r>
              <a:rPr lang="en-US" sz="3600" b="0" dirty="0" smtClean="0">
                <a:solidFill>
                  <a:schemeClr val="bg1"/>
                </a:solidFill>
                <a:latin typeface="Gilroy ExtraBold" panose="00000900000000000000" charset="-52"/>
                <a:cs typeface="Gotham Pro Medium" panose="02000603030000020004" charset="0"/>
              </a:rPr>
              <a:t>G</a:t>
            </a:r>
            <a:r>
              <a:rPr lang="ru-RU" sz="3600" b="0" dirty="0">
                <a:solidFill>
                  <a:schemeClr val="bg1"/>
                </a:solidFill>
                <a:latin typeface="Gilroy ExtraBold" panose="00000900000000000000" charset="-52"/>
                <a:cs typeface="Gotham Pro Medium" panose="02000603030000020004" charset="0"/>
              </a:rPr>
              <a:t>-</a:t>
            </a:r>
            <a:r>
              <a:rPr lang="ru-RU" sz="3600" b="0" dirty="0" smtClean="0">
                <a:solidFill>
                  <a:schemeClr val="bg1"/>
                </a:solidFill>
                <a:latin typeface="Gilroy ExtraBold" panose="00000900000000000000" charset="-52"/>
                <a:cs typeface="Gotham Pro Medium" panose="02000603030000020004" charset="0"/>
              </a:rPr>
              <a:t>сети</a:t>
            </a:r>
            <a:endParaRPr lang="ru-RU" sz="3600" b="0" dirty="0">
              <a:solidFill>
                <a:schemeClr val="bg1"/>
              </a:solidFill>
              <a:latin typeface="Gilroy ExtraBold" panose="00000900000000000000" charset="-52"/>
              <a:cs typeface="Gotham Pro Medium" panose="02000603030000020004" charset="0"/>
            </a:endParaRPr>
          </a:p>
        </p:txBody>
      </p:sp>
      <p:sp>
        <p:nvSpPr>
          <p:cNvPr id="3" name="TextBox 2"/>
          <p:cNvSpPr txBox="1"/>
          <p:nvPr/>
        </p:nvSpPr>
        <p:spPr>
          <a:xfrm>
            <a:off x="352380" y="1313200"/>
            <a:ext cx="6638218" cy="923330"/>
          </a:xfrm>
          <a:prstGeom prst="rect">
            <a:avLst/>
          </a:prstGeom>
          <a:noFill/>
        </p:spPr>
        <p:txBody>
          <a:bodyPr wrap="square" rtlCol="0">
            <a:spAutoFit/>
          </a:bodyPr>
          <a:lstStyle/>
          <a:p>
            <a:r>
              <a:rPr lang="ru-RU" b="1" dirty="0">
                <a:solidFill>
                  <a:schemeClr val="bg1"/>
                </a:solidFill>
                <a:latin typeface="Gotham Pro Light" panose="02000503030000020004" charset="0"/>
                <a:cs typeface="Gotham Pro Light" panose="02000503030000020004" charset="0"/>
              </a:rPr>
              <a:t>Внедрение сетей передачи данных нового поколения позволит передавать больший объем </a:t>
            </a:r>
            <a:r>
              <a:rPr lang="ru-RU" b="1" dirty="0" smtClean="0">
                <a:solidFill>
                  <a:schemeClr val="bg1"/>
                </a:solidFill>
                <a:latin typeface="Gotham Pro Light" panose="02000503030000020004" charset="0"/>
                <a:cs typeface="Gotham Pro Light" panose="02000503030000020004" charset="0"/>
              </a:rPr>
              <a:t>информации </a:t>
            </a:r>
            <a:r>
              <a:rPr lang="ru-RU" b="1" dirty="0">
                <a:solidFill>
                  <a:schemeClr val="bg1"/>
                </a:solidFill>
                <a:latin typeface="Gotham Pro Light" panose="02000503030000020004" charset="0"/>
                <a:cs typeface="Gotham Pro Light" panose="02000503030000020004" charset="0"/>
              </a:rPr>
              <a:t>за меньшее время. </a:t>
            </a:r>
          </a:p>
        </p:txBody>
      </p:sp>
      <p:pic>
        <p:nvPicPr>
          <p:cNvPr id="4" name="Elder Dragon crashes Worlds 2017 Grand Final Stage - Worlds 2017 Final Opening Ceremon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2379" y="2328863"/>
            <a:ext cx="6463701" cy="3733998"/>
          </a:xfrm>
          <a:prstGeom prst="rect">
            <a:avLst/>
          </a:prstGeom>
        </p:spPr>
      </p:pic>
      <p:sp>
        <p:nvSpPr>
          <p:cNvPr id="5" name="TextBox 4"/>
          <p:cNvSpPr txBox="1"/>
          <p:nvPr/>
        </p:nvSpPr>
        <p:spPr>
          <a:xfrm>
            <a:off x="6990598" y="799882"/>
            <a:ext cx="4899813" cy="5262979"/>
          </a:xfrm>
          <a:prstGeom prst="rect">
            <a:avLst/>
          </a:prstGeom>
          <a:noFill/>
        </p:spPr>
        <p:txBody>
          <a:bodyPr wrap="square" rtlCol="0">
            <a:spAutoFit/>
          </a:bodyPr>
          <a:lstStyle/>
          <a:p>
            <a:pPr algn="just"/>
            <a:r>
              <a:rPr lang="en-US" sz="1600" b="1" dirty="0" smtClean="0">
                <a:solidFill>
                  <a:schemeClr val="bg1"/>
                </a:solidFill>
                <a:latin typeface="Gilroy Light" panose="00000400000000000000" charset="-52"/>
                <a:cs typeface="Arial" panose="020B0604020202020204" pitchFamily="34" charset="0"/>
              </a:rPr>
              <a:t>5G</a:t>
            </a:r>
            <a:r>
              <a:rPr lang="ru-RU" sz="1600" dirty="0">
                <a:solidFill>
                  <a:schemeClr val="bg1"/>
                </a:solidFill>
                <a:latin typeface="Gilroy Light" panose="00000400000000000000" charset="-52"/>
                <a:cs typeface="Arial" panose="020B0604020202020204" pitchFamily="34" charset="0"/>
              </a:rPr>
              <a:t>-</a:t>
            </a:r>
            <a:r>
              <a:rPr lang="ru-RU" sz="1600" dirty="0" smtClean="0">
                <a:solidFill>
                  <a:schemeClr val="bg1"/>
                </a:solidFill>
                <a:latin typeface="Gilroy Light" panose="00000400000000000000" charset="-52"/>
                <a:cs typeface="Arial" panose="020B0604020202020204" pitchFamily="34" charset="0"/>
              </a:rPr>
              <a:t>сети позволяют достигать порядка 20-30 Гбит</a:t>
            </a:r>
            <a:r>
              <a:rPr lang="en-US" sz="1600" dirty="0" smtClean="0">
                <a:solidFill>
                  <a:schemeClr val="bg1"/>
                </a:solidFill>
                <a:latin typeface="Gilroy Light" panose="00000400000000000000" charset="-52"/>
                <a:cs typeface="Arial" panose="020B0604020202020204" pitchFamily="34" charset="0"/>
              </a:rPr>
              <a:t>/</a:t>
            </a:r>
            <a:r>
              <a:rPr lang="ru-RU" sz="1600" dirty="0" smtClean="0">
                <a:solidFill>
                  <a:schemeClr val="bg1"/>
                </a:solidFill>
                <a:latin typeface="Gilroy Light" panose="00000400000000000000" charset="-52"/>
                <a:cs typeface="Arial" panose="020B0604020202020204" pitchFamily="34" charset="0"/>
              </a:rPr>
              <a:t>сек., а также поддерживают огромное количество подключений.</a:t>
            </a:r>
            <a:endParaRPr lang="ru-RU" sz="1600" dirty="0">
              <a:solidFill>
                <a:schemeClr val="bg1"/>
              </a:solidFill>
              <a:latin typeface="Gilroy Light" panose="00000400000000000000" charset="-52"/>
              <a:cs typeface="Arial" panose="020B0604020202020204" pitchFamily="34" charset="0"/>
            </a:endParaRPr>
          </a:p>
          <a:p>
            <a:pPr algn="just"/>
            <a:endParaRPr lang="ru-RU" sz="1600" dirty="0">
              <a:solidFill>
                <a:schemeClr val="bg1"/>
              </a:solidFill>
              <a:latin typeface="Gilroy Light" panose="00000400000000000000" charset="-52"/>
              <a:cs typeface="Arial" panose="020B0604020202020204" pitchFamily="34" charset="0"/>
            </a:endParaRPr>
          </a:p>
          <a:p>
            <a:pPr algn="just"/>
            <a:r>
              <a:rPr lang="ru-RU" sz="1600" dirty="0">
                <a:solidFill>
                  <a:schemeClr val="bg1"/>
                </a:solidFill>
                <a:latin typeface="Gilroy Light" panose="00000400000000000000" charset="-52"/>
                <a:cs typeface="Arial" panose="020B0604020202020204" pitchFamily="34" charset="0"/>
              </a:rPr>
              <a:t>Данный фактор позволит использовать более мощные и качественные технологии на смартфонах. </a:t>
            </a:r>
            <a:endParaRPr lang="ru-RU" sz="1600" dirty="0" smtClean="0">
              <a:solidFill>
                <a:schemeClr val="bg1"/>
              </a:solidFill>
              <a:latin typeface="Gilroy Light" panose="00000400000000000000" charset="-52"/>
              <a:cs typeface="Arial" panose="020B0604020202020204" pitchFamily="34" charset="0"/>
            </a:endParaRPr>
          </a:p>
          <a:p>
            <a:pPr algn="just"/>
            <a:endParaRPr lang="ru-RU" sz="1600" dirty="0" smtClean="0">
              <a:solidFill>
                <a:schemeClr val="bg1"/>
              </a:solidFill>
              <a:latin typeface="Gilroy Light" panose="00000400000000000000" charset="-52"/>
              <a:cs typeface="Arial" panose="020B0604020202020204" pitchFamily="34" charset="0"/>
            </a:endParaRPr>
          </a:p>
          <a:p>
            <a:pPr algn="just"/>
            <a:r>
              <a:rPr lang="ru-RU" sz="1600" dirty="0">
                <a:solidFill>
                  <a:schemeClr val="bg1"/>
                </a:solidFill>
                <a:latin typeface="Gilroy Light" panose="00000400000000000000" charset="-52"/>
                <a:cs typeface="Arial" panose="020B0604020202020204" pitchFamily="34" charset="0"/>
              </a:rPr>
              <a:t>В мае этого года на бейсбольный чемпионат в Южной Корее прилетел дракон, которого создали с помощью 5G и </a:t>
            </a:r>
            <a:r>
              <a:rPr lang="ru-RU" sz="1600" dirty="0" smtClean="0">
                <a:solidFill>
                  <a:schemeClr val="bg1"/>
                </a:solidFill>
                <a:latin typeface="Gilroy Light" panose="00000400000000000000" charset="-52"/>
                <a:cs typeface="Arial" panose="020B0604020202020204" pitchFamily="34" charset="0"/>
              </a:rPr>
              <a:t>AR-технологий.</a:t>
            </a:r>
          </a:p>
          <a:p>
            <a:pPr algn="just"/>
            <a:r>
              <a:rPr lang="ru-RU" sz="1600" dirty="0">
                <a:solidFill>
                  <a:schemeClr val="bg1"/>
                </a:solidFill>
                <a:latin typeface="Gilroy Light" panose="00000400000000000000" charset="-52"/>
                <a:cs typeface="Arial" panose="020B0604020202020204" pitchFamily="34" charset="0"/>
              </a:rPr>
              <a:t>Голографическое изображение было вызвано к «жизни» с помощью технологий дополненной реальности, а значит, люди на стадионе могли видеть дракона через специальные устройства или приложения на смартфоне.</a:t>
            </a:r>
          </a:p>
          <a:p>
            <a:pPr algn="just"/>
            <a:endParaRPr lang="ru-RU" sz="1600" dirty="0">
              <a:solidFill>
                <a:schemeClr val="bg1"/>
              </a:solidFill>
              <a:latin typeface="Gilroy Light" panose="00000400000000000000" charset="-52"/>
              <a:cs typeface="Arial" panose="020B0604020202020204" pitchFamily="34" charset="0"/>
            </a:endParaRPr>
          </a:p>
          <a:p>
            <a:pPr algn="just"/>
            <a:r>
              <a:rPr lang="ru-RU" sz="1600" dirty="0">
                <a:solidFill>
                  <a:schemeClr val="bg1"/>
                </a:solidFill>
                <a:latin typeface="Gilroy Light" panose="00000400000000000000" charset="-52"/>
                <a:cs typeface="Arial" panose="020B0604020202020204" pitchFamily="34" charset="0"/>
              </a:rPr>
              <a:t>AR, VR, AI и другие развивающиеся технологии шагнут на новый уровень в маркетинге</a:t>
            </a:r>
            <a:r>
              <a:rPr lang="ru-RU" sz="1600" dirty="0" smtClean="0">
                <a:solidFill>
                  <a:schemeClr val="bg1"/>
                </a:solidFill>
                <a:latin typeface="Gilroy Light" panose="00000400000000000000" charset="-52"/>
                <a:cs typeface="Arial" panose="020B0604020202020204" pitchFamily="34" charset="0"/>
              </a:rPr>
              <a:t>. И в рекламной индустрии эти технологии очень пригодятся.</a:t>
            </a:r>
          </a:p>
        </p:txBody>
      </p:sp>
    </p:spTree>
    <p:extLst>
      <p:ext uri="{BB962C8B-B14F-4D97-AF65-F5344CB8AC3E}">
        <p14:creationId xmlns:p14="http://schemas.microsoft.com/office/powerpoint/2010/main" val="144071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Овал 7"/>
          <p:cNvSpPr/>
          <p:nvPr/>
        </p:nvSpPr>
        <p:spPr>
          <a:xfrm>
            <a:off x="-1248816" y="4313512"/>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extBox 1"/>
          <p:cNvSpPr txBox="1"/>
          <p:nvPr/>
        </p:nvSpPr>
        <p:spPr>
          <a:xfrm>
            <a:off x="335360" y="207515"/>
            <a:ext cx="12171649"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smtClean="0">
                <a:solidFill>
                  <a:schemeClr val="bg1"/>
                </a:solidFill>
                <a:latin typeface="Gilroy ExtraBold" panose="00000900000000000000" charset="-52"/>
              </a:rPr>
              <a:t>Google </a:t>
            </a:r>
            <a:r>
              <a:rPr lang="ru-RU" sz="3600" b="0" dirty="0">
                <a:solidFill>
                  <a:schemeClr val="bg1"/>
                </a:solidFill>
                <a:latin typeface="Gilroy ExtraBold" panose="00000900000000000000" charset="-52"/>
              </a:rPr>
              <a:t>начал показывать «Популярные товары» в мобильной выдаче</a:t>
            </a:r>
          </a:p>
        </p:txBody>
      </p:sp>
      <p:sp>
        <p:nvSpPr>
          <p:cNvPr id="3" name="Прямоугольник 2"/>
          <p:cNvSpPr/>
          <p:nvPr/>
        </p:nvSpPr>
        <p:spPr>
          <a:xfrm>
            <a:off x="335360" y="1569670"/>
            <a:ext cx="6616939" cy="4708981"/>
          </a:xfrm>
          <a:prstGeom prst="rect">
            <a:avLst/>
          </a:prstGeom>
        </p:spPr>
        <p:txBody>
          <a:bodyPr wrap="square">
            <a:spAutoFit/>
          </a:bodyPr>
          <a:lstStyle/>
          <a:p>
            <a:pPr algn="just"/>
            <a:r>
              <a:rPr lang="ru-RU" sz="1600" dirty="0">
                <a:solidFill>
                  <a:schemeClr val="bg1"/>
                </a:solidFill>
                <a:latin typeface="Gilroy Light" panose="00000400000000000000" charset="-52"/>
              </a:rPr>
              <a:t>Google начал показывать списки популярных товаров в мобильной выдаче. Компания объявила о запуске блока «Популярные товары» (Popular Products) для мобильных запросов, которые касаются одежды, обуви и аксессуаров.</a:t>
            </a:r>
          </a:p>
          <a:p>
            <a:pPr algn="just"/>
            <a:endParaRPr lang="ru-RU" sz="1600" dirty="0" smtClean="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Google определяет популярные товары у продавцов и показывает их в одном блоке. Пользователи могут фильтровать результаты по стилю, размеру и бренду. При желании покупатели могут перейти из списка товаров на сайт продавца, кликнув по ссылке. </a:t>
            </a: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Google сообщил, что для нового блока он индексирует и выбирает товары более одного миллиона интернет-магазинов. Для продавцов появление в новом блоке является бесплатным. </a:t>
            </a: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Поисковик планирует расширить функцию, добавив в будущем новые категории товаров в блок.</a:t>
            </a:r>
          </a:p>
          <a:p>
            <a:endParaRPr lang="ru-RU" sz="2800" dirty="0" smtClean="0"/>
          </a:p>
        </p:txBody>
      </p:sp>
      <p:sp>
        <p:nvSpPr>
          <p:cNvPr id="4" name="Скругленный прямоугольник 3">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6160" y="1203598"/>
            <a:ext cx="4201226" cy="4450804"/>
          </a:xfrm>
          <a:prstGeom prst="rect">
            <a:avLst/>
          </a:prstGeom>
        </p:spPr>
      </p:pic>
    </p:spTree>
    <p:extLst>
      <p:ext uri="{BB962C8B-B14F-4D97-AF65-F5344CB8AC3E}">
        <p14:creationId xmlns:p14="http://schemas.microsoft.com/office/powerpoint/2010/main" val="18264874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216145" y="548314"/>
            <a:ext cx="11759710"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pPr fontAlgn="base"/>
            <a:r>
              <a:rPr lang="ru-RU" sz="3600" b="0" dirty="0" err="1">
                <a:solidFill>
                  <a:schemeClr val="bg1"/>
                </a:solidFill>
                <a:latin typeface="Gilroy ExtraBold" panose="00000900000000000000" charset="-52"/>
              </a:rPr>
              <a:t>Яндекс.Карты</a:t>
            </a:r>
            <a:r>
              <a:rPr lang="ru-RU" sz="3600" b="0" dirty="0">
                <a:solidFill>
                  <a:schemeClr val="bg1"/>
                </a:solidFill>
                <a:latin typeface="Gilroy ExtraBold" panose="00000900000000000000" charset="-52"/>
              </a:rPr>
              <a:t> запустили планирование маршрутов для малого бизнеса</a:t>
            </a:r>
          </a:p>
        </p:txBody>
      </p:sp>
      <p:sp>
        <p:nvSpPr>
          <p:cNvPr id="5" name="Прямоугольник 4"/>
          <p:cNvSpPr/>
          <p:nvPr/>
        </p:nvSpPr>
        <p:spPr>
          <a:xfrm>
            <a:off x="216145" y="1748624"/>
            <a:ext cx="8040095" cy="4031873"/>
          </a:xfrm>
          <a:prstGeom prst="rect">
            <a:avLst/>
          </a:prstGeom>
        </p:spPr>
        <p:txBody>
          <a:bodyPr wrap="square">
            <a:spAutoFit/>
          </a:bodyPr>
          <a:lstStyle/>
          <a:p>
            <a:pPr algn="just"/>
            <a:r>
              <a:rPr lang="ru-RU" sz="1600" dirty="0">
                <a:solidFill>
                  <a:schemeClr val="bg1"/>
                </a:solidFill>
                <a:latin typeface="Gilroy Light" panose="00000400000000000000" charset="-52"/>
              </a:rPr>
              <a:t>Яндекс добавил в веб-версию </a:t>
            </a:r>
            <a:r>
              <a:rPr lang="ru-RU" sz="1600" dirty="0" err="1">
                <a:solidFill>
                  <a:schemeClr val="bg1"/>
                </a:solidFill>
                <a:latin typeface="Gilroy Light" panose="00000400000000000000" charset="-52"/>
              </a:rPr>
              <a:t>Яндекс.Карт</a:t>
            </a:r>
            <a:r>
              <a:rPr lang="ru-RU" sz="1600" dirty="0">
                <a:solidFill>
                  <a:schemeClr val="bg1"/>
                </a:solidFill>
                <a:latin typeface="Gilroy Light" panose="00000400000000000000" charset="-52"/>
              </a:rPr>
              <a:t> функцию планирования маршрутов для малого бизнеса. С помощью нового инструмента небольшие компании, у которых есть своя доставка, смогут составлять и оптимизировать маршруты курьеров и водителей.</a:t>
            </a: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Функция «Маршруты для малого бизнеса» в базовой версии бесплатно доступна всем пользователям. Для работы с ней необходимо добавить на карту нужные адреса и нажать кнопку «Оптимизировать». Алгоритм рассчитает наиболее короткий путь с учетом прогноза загруженности дорог и построит маршрут. </a:t>
            </a: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Пользователи могут выбрать до 50 адресов, спланировать доставку на определенную дату, а также переслать готовый маршрут на телефон курьера. </a:t>
            </a: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Яндекс планирует в этом году протестировать дополнительные платные функции. </a:t>
            </a:r>
            <a:endParaRPr lang="en-US" sz="1600" dirty="0">
              <a:solidFill>
                <a:schemeClr val="bg1"/>
              </a:solidFill>
              <a:latin typeface="Gilroy Light" panose="00000400000000000000" charset="-52"/>
            </a:endParaRPr>
          </a:p>
        </p:txBody>
      </p:sp>
      <p:pic>
        <p:nvPicPr>
          <p:cNvPr id="6" name="Picture 4" descr="Яндекс.Карты запустили бесплатный инструмент «Маршруты для малого бизнес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342" y="2515453"/>
            <a:ext cx="3652361" cy="249821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Группа 6"/>
          <p:cNvGrpSpPr/>
          <p:nvPr/>
        </p:nvGrpSpPr>
        <p:grpSpPr>
          <a:xfrm>
            <a:off x="4151784" y="5498665"/>
            <a:ext cx="1099397" cy="1099397"/>
            <a:chOff x="704849" y="476250"/>
            <a:chExt cx="2952750" cy="2952750"/>
          </a:xfrm>
          <a:solidFill>
            <a:schemeClr val="bg1"/>
          </a:solidFill>
        </p:grpSpPr>
        <p:sp>
          <p:nvSpPr>
            <p:cNvPr id="8" name="Прямоугольник 7"/>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9" name="Прямоугольник 8"/>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267097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120336" y="58052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310968" y="624806"/>
            <a:ext cx="11737304"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pPr fontAlgn="base"/>
            <a:r>
              <a:rPr lang="ru-RU" sz="3600" b="0" dirty="0">
                <a:solidFill>
                  <a:schemeClr val="bg1"/>
                </a:solidFill>
                <a:latin typeface="Gilroy ExtraBold" panose="00000900000000000000" charset="-52"/>
              </a:rPr>
              <a:t>Google прекращает поддержку разметки Data-vocabulary.org</a:t>
            </a:r>
          </a:p>
        </p:txBody>
      </p:sp>
      <p:sp>
        <p:nvSpPr>
          <p:cNvPr id="4" name="Прямоугольник 3"/>
          <p:cNvSpPr/>
          <p:nvPr/>
        </p:nvSpPr>
        <p:spPr>
          <a:xfrm>
            <a:off x="311693" y="1922364"/>
            <a:ext cx="11258384" cy="3785652"/>
          </a:xfrm>
          <a:prstGeom prst="rect">
            <a:avLst/>
          </a:prstGeom>
        </p:spPr>
        <p:txBody>
          <a:bodyPr wrap="square">
            <a:spAutoFit/>
          </a:bodyPr>
          <a:lstStyle/>
          <a:p>
            <a:pPr algn="just"/>
            <a:r>
              <a:rPr lang="ru-RU" sz="1600" dirty="0" smtClean="0">
                <a:solidFill>
                  <a:schemeClr val="bg1"/>
                </a:solidFill>
                <a:latin typeface="Gilroy Light" panose="00000400000000000000" charset="-52"/>
              </a:rPr>
              <a:t>С 6 апреля 2020 года Google больше не будет использовать разметку Data-vocabulary.org для создания расширенных результатов. Об этом сообщается в официальном блоге компании для вебмастеров.</a:t>
            </a:r>
          </a:p>
          <a:p>
            <a:pPr algn="just"/>
            <a:endParaRPr lang="ru-RU" sz="1600" dirty="0" smtClean="0">
              <a:solidFill>
                <a:schemeClr val="bg1"/>
              </a:solidFill>
              <a:latin typeface="Gilroy Light" panose="00000400000000000000" charset="-52"/>
            </a:endParaRPr>
          </a:p>
          <a:p>
            <a:pPr algn="just"/>
            <a:r>
              <a:rPr lang="ru-RU" sz="1600" dirty="0" smtClean="0">
                <a:solidFill>
                  <a:schemeClr val="bg1"/>
                </a:solidFill>
                <a:latin typeface="Gilroy Light" panose="00000400000000000000" charset="-52"/>
              </a:rPr>
              <a:t>Начиная с сегодняшнего дня Search </a:t>
            </a:r>
            <a:r>
              <a:rPr lang="ru-RU" sz="1600" dirty="0" err="1" smtClean="0">
                <a:solidFill>
                  <a:schemeClr val="bg1"/>
                </a:solidFill>
                <a:latin typeface="Gilroy Light" panose="00000400000000000000" charset="-52"/>
              </a:rPr>
              <a:t>Console</a:t>
            </a:r>
            <a:r>
              <a:rPr lang="ru-RU" sz="1600" dirty="0" smtClean="0">
                <a:solidFill>
                  <a:schemeClr val="bg1"/>
                </a:solidFill>
                <a:latin typeface="Gilroy Light" panose="00000400000000000000" charset="-52"/>
              </a:rPr>
              <a:t> будет рассылать предупреждения для тех страниц, которые используют схемы из словаря Data-vocabulary.org, чтобы владельцы сайтов могли подготовиться к предстоящим изменениям.</a:t>
            </a:r>
          </a:p>
          <a:p>
            <a:pPr algn="just"/>
            <a:endParaRPr lang="ru-RU" sz="1600" dirty="0" smtClean="0">
              <a:solidFill>
                <a:schemeClr val="bg1"/>
              </a:solidFill>
              <a:latin typeface="Gilroy Light" panose="00000400000000000000" charset="-52"/>
            </a:endParaRPr>
          </a:p>
          <a:p>
            <a:pPr algn="just"/>
            <a:r>
              <a:rPr lang="ru-RU" sz="1600" dirty="0" smtClean="0">
                <a:solidFill>
                  <a:schemeClr val="bg1"/>
                </a:solidFill>
                <a:latin typeface="Gilroy Light" panose="00000400000000000000" charset="-52"/>
              </a:rPr>
              <a:t>Новые оповещения помогут легко определить страницы с устаревшей разметкой и заменить её на Schema.org.</a:t>
            </a:r>
          </a:p>
          <a:p>
            <a:pPr algn="just"/>
            <a:endParaRPr lang="ru-RU" sz="1600" dirty="0" smtClean="0">
              <a:solidFill>
                <a:schemeClr val="bg1"/>
              </a:solidFill>
              <a:latin typeface="Gilroy Light" panose="00000400000000000000" charset="-52"/>
            </a:endParaRPr>
          </a:p>
          <a:p>
            <a:pPr algn="just"/>
            <a:r>
              <a:rPr lang="ru-RU" sz="1600" dirty="0" smtClean="0">
                <a:solidFill>
                  <a:schemeClr val="bg1"/>
                </a:solidFill>
                <a:latin typeface="Gilroy Light" panose="00000400000000000000" charset="-52"/>
              </a:rPr>
              <a:t>Согласно </a:t>
            </a:r>
            <a:r>
              <a:rPr lang="ru-RU" sz="1600" dirty="0" err="1" smtClean="0">
                <a:solidFill>
                  <a:schemeClr val="bg1"/>
                </a:solidFill>
                <a:latin typeface="Gilroy Light" panose="00000400000000000000" charset="-52"/>
              </a:rPr>
              <a:t>Google</a:t>
            </a:r>
            <a:r>
              <a:rPr lang="ru-RU" sz="1600" dirty="0" smtClean="0">
                <a:solidFill>
                  <a:schemeClr val="bg1"/>
                </a:solidFill>
                <a:latin typeface="Gilroy Light" panose="00000400000000000000" charset="-52"/>
              </a:rPr>
              <a:t>, проект «</a:t>
            </a:r>
            <a:r>
              <a:rPr lang="ru-RU" sz="1600" dirty="0" err="1" smtClean="0">
                <a:solidFill>
                  <a:schemeClr val="bg1"/>
                </a:solidFill>
                <a:latin typeface="Gilroy Light" panose="00000400000000000000" charset="-52"/>
              </a:rPr>
              <a:t>Data</a:t>
            </a:r>
            <a:r>
              <a:rPr lang="ru-RU" sz="1600" dirty="0" smtClean="0">
                <a:solidFill>
                  <a:schemeClr val="bg1"/>
                </a:solidFill>
                <a:latin typeface="Gilroy Light" panose="00000400000000000000" charset="-52"/>
              </a:rPr>
              <a:t> </a:t>
            </a:r>
            <a:r>
              <a:rPr lang="ru-RU" sz="1600" dirty="0" err="1" smtClean="0">
                <a:solidFill>
                  <a:schemeClr val="bg1"/>
                </a:solidFill>
                <a:latin typeface="Gilroy Light" panose="00000400000000000000" charset="-52"/>
              </a:rPr>
              <a:t>Vocabulary</a:t>
            </a:r>
            <a:r>
              <a:rPr lang="ru-RU" sz="1600" dirty="0" smtClean="0">
                <a:solidFill>
                  <a:schemeClr val="bg1"/>
                </a:solidFill>
                <a:latin typeface="Gilroy Light" panose="00000400000000000000" charset="-52"/>
              </a:rPr>
              <a:t>», принадлежащий компании, стал важной вехой в разработке структурированных данных, поскольку он привёл к сотрудничеству </a:t>
            </a:r>
            <a:r>
              <a:rPr lang="ru-RU" sz="1600" dirty="0" err="1" smtClean="0">
                <a:solidFill>
                  <a:schemeClr val="bg1"/>
                </a:solidFill>
                <a:latin typeface="Gilroy Light" panose="00000400000000000000" charset="-52"/>
              </a:rPr>
              <a:t>Google</a:t>
            </a:r>
            <a:r>
              <a:rPr lang="ru-RU" sz="1600" dirty="0" smtClean="0">
                <a:solidFill>
                  <a:schemeClr val="bg1"/>
                </a:solidFill>
                <a:latin typeface="Gilroy Light" panose="00000400000000000000" charset="-52"/>
              </a:rPr>
              <a:t> с другими поисковыми системами для создания словаря Schema.org.</a:t>
            </a:r>
          </a:p>
          <a:p>
            <a:pPr algn="just"/>
            <a:endParaRPr lang="ru-RU" sz="1600" dirty="0" smtClean="0">
              <a:solidFill>
                <a:schemeClr val="bg1"/>
              </a:solidFill>
              <a:latin typeface="Gilroy Light" panose="00000400000000000000" charset="-52"/>
            </a:endParaRPr>
          </a:p>
          <a:p>
            <a:pPr algn="just"/>
            <a:r>
              <a:rPr lang="ru-RU" sz="1600" dirty="0" smtClean="0">
                <a:solidFill>
                  <a:schemeClr val="bg1"/>
                </a:solidFill>
                <a:latin typeface="Gilroy Light" panose="00000400000000000000" charset="-52"/>
              </a:rPr>
              <a:t>Однако на сегодняшний день этот словарь уже очень устарел, в связи с чем рекомендуется использовать более широко применяемые схемы из словаря Schema.org.</a:t>
            </a:r>
          </a:p>
        </p:txBody>
      </p:sp>
      <p:grpSp>
        <p:nvGrpSpPr>
          <p:cNvPr id="5" name="Группа 4"/>
          <p:cNvGrpSpPr/>
          <p:nvPr/>
        </p:nvGrpSpPr>
        <p:grpSpPr>
          <a:xfrm>
            <a:off x="839416" y="5757227"/>
            <a:ext cx="1099397" cy="1099397"/>
            <a:chOff x="704849" y="476250"/>
            <a:chExt cx="2952750" cy="2952750"/>
          </a:xfrm>
          <a:solidFill>
            <a:srgbClr val="0883E0"/>
          </a:solidFill>
        </p:grpSpPr>
        <p:sp>
          <p:nvSpPr>
            <p:cNvPr id="6" name="Прямоугольник 5"/>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7" name="Прямоугольник 6"/>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2967636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6806125" y="6172912"/>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TextBox 2"/>
          <p:cNvSpPr txBox="1"/>
          <p:nvPr/>
        </p:nvSpPr>
        <p:spPr>
          <a:xfrm>
            <a:off x="250428" y="512531"/>
            <a:ext cx="13768563" cy="1169533"/>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pPr fontAlgn="base"/>
            <a:r>
              <a:rPr lang="ru-RU" sz="3500" b="0" dirty="0">
                <a:solidFill>
                  <a:schemeClr val="bg1"/>
                </a:solidFill>
                <a:latin typeface="Gilroy ExtraBold" panose="00000900000000000000" charset="-52"/>
              </a:rPr>
              <a:t>Verizon представил анонимную поисковую систему </a:t>
            </a:r>
            <a:endParaRPr lang="ru-RU" sz="3500" b="0" dirty="0" smtClean="0">
              <a:solidFill>
                <a:schemeClr val="bg1"/>
              </a:solidFill>
              <a:latin typeface="Gilroy ExtraBold" panose="00000900000000000000" charset="-52"/>
            </a:endParaRPr>
          </a:p>
          <a:p>
            <a:pPr fontAlgn="base"/>
            <a:r>
              <a:rPr lang="ru-RU" sz="3500" b="0" dirty="0" smtClean="0">
                <a:solidFill>
                  <a:schemeClr val="bg1"/>
                </a:solidFill>
                <a:latin typeface="Gilroy ExtraBold" panose="00000900000000000000" charset="-52"/>
              </a:rPr>
              <a:t>OneSearch</a:t>
            </a:r>
            <a:endParaRPr lang="ru-RU" sz="3500" b="0" dirty="0">
              <a:solidFill>
                <a:schemeClr val="bg1"/>
              </a:solidFill>
              <a:latin typeface="Gilroy ExtraBold" panose="00000900000000000000" charset="-52"/>
            </a:endParaRPr>
          </a:p>
        </p:txBody>
      </p:sp>
      <p:sp>
        <p:nvSpPr>
          <p:cNvPr id="4" name="Прямоугольник 3"/>
          <p:cNvSpPr/>
          <p:nvPr/>
        </p:nvSpPr>
        <p:spPr>
          <a:xfrm>
            <a:off x="275156" y="1855574"/>
            <a:ext cx="8269115" cy="3970318"/>
          </a:xfrm>
          <a:prstGeom prst="rect">
            <a:avLst/>
          </a:prstGeom>
        </p:spPr>
        <p:txBody>
          <a:bodyPr wrap="square">
            <a:spAutoFit/>
          </a:bodyPr>
          <a:lstStyle/>
          <a:p>
            <a:pPr algn="just"/>
            <a:r>
              <a:rPr lang="ru-RU" sz="1400" b="1" dirty="0">
                <a:solidFill>
                  <a:schemeClr val="bg1"/>
                </a:solidFill>
                <a:latin typeface="Gilroy Light" panose="00000400000000000000" charset="-52"/>
              </a:rPr>
              <a:t>Компания Verizon Media объявила о запуске анонимной поисковой системы OneSearch – прямого конкурента DuckDuckGo.</a:t>
            </a:r>
          </a:p>
          <a:p>
            <a:pPr algn="just"/>
            <a:endParaRPr lang="ru-RU" sz="1400" dirty="0">
              <a:solidFill>
                <a:schemeClr val="bg1"/>
              </a:solidFill>
              <a:latin typeface="Gilroy Light" panose="00000400000000000000" charset="-52"/>
            </a:endParaRPr>
          </a:p>
          <a:p>
            <a:pPr algn="just"/>
            <a:r>
              <a:rPr lang="ru-RU" sz="1400" dirty="0">
                <a:solidFill>
                  <a:schemeClr val="bg1"/>
                </a:solidFill>
                <a:latin typeface="Gilroy Light" panose="00000400000000000000" charset="-52"/>
              </a:rPr>
              <a:t>Новый поисковик работает на базе технологии Bing, принадлежащей Microsoft, и будет показывать контекстную рекламу, а не таргетированную, которая основана на </a:t>
            </a:r>
            <a:r>
              <a:rPr lang="ru-RU" sz="1400" dirty="0" err="1" smtClean="0">
                <a:solidFill>
                  <a:schemeClr val="bg1"/>
                </a:solidFill>
                <a:latin typeface="Gilroy Light" panose="00000400000000000000" charset="-52"/>
              </a:rPr>
              <a:t>cookies</a:t>
            </a:r>
            <a:r>
              <a:rPr lang="ru-RU" sz="1400" dirty="0" smtClean="0">
                <a:solidFill>
                  <a:schemeClr val="bg1"/>
                </a:solidFill>
                <a:latin typeface="Gilroy Light" panose="00000400000000000000" charset="-52"/>
              </a:rPr>
              <a:t>. Для </a:t>
            </a:r>
            <a:r>
              <a:rPr lang="ru-RU" sz="1400" dirty="0">
                <a:solidFill>
                  <a:schemeClr val="bg1"/>
                </a:solidFill>
                <a:latin typeface="Gilroy Light" panose="00000400000000000000" charset="-52"/>
              </a:rPr>
              <a:t>показа рекламы Verizon заключил договор о партнёрстве с Microsoft Advertising. Таким образом, запуск поисковой системы стал результатом тесного </a:t>
            </a:r>
            <a:r>
              <a:rPr lang="ru-RU" sz="1400" dirty="0" smtClean="0">
                <a:solidFill>
                  <a:schemeClr val="bg1"/>
                </a:solidFill>
                <a:latin typeface="Gilroy Light" panose="00000400000000000000" charset="-52"/>
              </a:rPr>
              <a:t>сотрудничества </a:t>
            </a:r>
            <a:r>
              <a:rPr lang="ru-RU" sz="1400" dirty="0">
                <a:solidFill>
                  <a:schemeClr val="bg1"/>
                </a:solidFill>
                <a:latin typeface="Gilroy Light" panose="00000400000000000000" charset="-52"/>
              </a:rPr>
              <a:t>между Verizon и Microsoft.</a:t>
            </a:r>
          </a:p>
          <a:p>
            <a:pPr algn="just"/>
            <a:endParaRPr lang="ru-RU" sz="1400" dirty="0">
              <a:solidFill>
                <a:schemeClr val="bg1"/>
              </a:solidFill>
              <a:latin typeface="Gilroy Light" panose="00000400000000000000" charset="-52"/>
            </a:endParaRPr>
          </a:p>
          <a:p>
            <a:pPr algn="just"/>
            <a:r>
              <a:rPr lang="ru-RU" sz="1400" dirty="0">
                <a:solidFill>
                  <a:schemeClr val="bg1"/>
                </a:solidFill>
                <a:latin typeface="Gilroy Light" panose="00000400000000000000" charset="-52"/>
              </a:rPr>
              <a:t>OneSearch не отслеживает пользователей. Поисковик шифрует запросы и создаёт URL, используя эти зашифрованные запросы. Срок действия ключей шифрования истекает через 1 час, что не позволяет третьим сторонам получить доступ к истории поиска через историю в браузере по истечению этого периода</a:t>
            </a:r>
            <a:r>
              <a:rPr lang="ru-RU" sz="1400" dirty="0" smtClean="0">
                <a:solidFill>
                  <a:schemeClr val="bg1"/>
                </a:solidFill>
                <a:latin typeface="Gilroy Light" panose="00000400000000000000" charset="-52"/>
              </a:rPr>
              <a:t>.</a:t>
            </a:r>
          </a:p>
          <a:p>
            <a:pPr algn="just"/>
            <a:r>
              <a:rPr lang="ru-RU" sz="1400" dirty="0" smtClean="0">
                <a:solidFill>
                  <a:schemeClr val="bg1"/>
                </a:solidFill>
                <a:latin typeface="Gilroy Light" panose="00000400000000000000" charset="-52"/>
              </a:rPr>
              <a:t>Новая </a:t>
            </a:r>
            <a:r>
              <a:rPr lang="ru-RU" sz="1400" dirty="0">
                <a:solidFill>
                  <a:schemeClr val="bg1"/>
                </a:solidFill>
                <a:latin typeface="Gilroy Light" panose="00000400000000000000" charset="-52"/>
              </a:rPr>
              <a:t>поисковая система предлагает альтернативу DuckDuckGo – анонимной поисковой системе, популярность которой в последние годы заметно возросла.</a:t>
            </a:r>
          </a:p>
          <a:p>
            <a:pPr algn="just"/>
            <a:endParaRPr lang="ru-RU" sz="1400" dirty="0">
              <a:solidFill>
                <a:schemeClr val="bg1"/>
              </a:solidFill>
              <a:latin typeface="Gilroy Light" panose="00000400000000000000" charset="-52"/>
            </a:endParaRPr>
          </a:p>
          <a:p>
            <a:pPr algn="just"/>
            <a:r>
              <a:rPr lang="ru-RU" sz="1400" dirty="0">
                <a:solidFill>
                  <a:schemeClr val="bg1"/>
                </a:solidFill>
                <a:latin typeface="Gilroy Light" panose="00000400000000000000" charset="-52"/>
              </a:rPr>
              <a:t>Насколько популярной будет </a:t>
            </a:r>
            <a:r>
              <a:rPr lang="ru-RU" sz="1400" dirty="0" err="1">
                <a:solidFill>
                  <a:schemeClr val="bg1"/>
                </a:solidFill>
                <a:latin typeface="Gilroy Light" panose="00000400000000000000" charset="-52"/>
              </a:rPr>
              <a:t>OneSearch</a:t>
            </a:r>
            <a:r>
              <a:rPr lang="ru-RU" sz="1400" dirty="0">
                <a:solidFill>
                  <a:schemeClr val="bg1"/>
                </a:solidFill>
                <a:latin typeface="Gilroy Light" panose="00000400000000000000" charset="-52"/>
              </a:rPr>
              <a:t> и удастся ли ей завоевать своё место на рынке, покажет время</a:t>
            </a:r>
            <a:r>
              <a:rPr lang="ru-RU" sz="1400" dirty="0" smtClean="0">
                <a:solidFill>
                  <a:schemeClr val="bg1"/>
                </a:solidFill>
                <a:latin typeface="Gilroy Light" panose="00000400000000000000" charset="-52"/>
              </a:rPr>
              <a:t>.</a:t>
            </a:r>
            <a:endParaRPr lang="ru-RU" sz="1400" dirty="0">
              <a:solidFill>
                <a:schemeClr val="bg1"/>
              </a:solidFill>
              <a:latin typeface="Gilroy Light" panose="00000400000000000000" charset="-52"/>
            </a:endParaRPr>
          </a:p>
        </p:txBody>
      </p:sp>
      <p:pic>
        <p:nvPicPr>
          <p:cNvPr id="5" name="Picture 2" descr="https://www.searchengines.ru/wp-content/uploads/2020/01/1-7-696x3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945" y="1134362"/>
            <a:ext cx="3587055" cy="21220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searchengines.ru/wp-content/uploads/2020/01/Screen-Shot-2020-01-17-at-11.32.02-AM-1024x6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0336" y="3140968"/>
            <a:ext cx="3876564" cy="235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609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680" y="472914"/>
            <a:ext cx="11881320"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pPr fontAlgn="base"/>
            <a:r>
              <a:rPr lang="en-US" sz="3600" b="0" dirty="0">
                <a:solidFill>
                  <a:schemeClr val="bg1"/>
                </a:solidFill>
                <a:latin typeface="Gilroy ExtraBold" panose="00000900000000000000" charset="-52"/>
              </a:rPr>
              <a:t>Google </a:t>
            </a:r>
            <a:r>
              <a:rPr lang="ru-RU" sz="3600" b="0" dirty="0">
                <a:solidFill>
                  <a:schemeClr val="bg1"/>
                </a:solidFill>
                <a:latin typeface="Gilroy ExtraBold" panose="00000900000000000000" charset="-52"/>
              </a:rPr>
              <a:t>запустил новую программу </a:t>
            </a:r>
            <a:r>
              <a:rPr lang="en-US" sz="3600" b="0" dirty="0">
                <a:solidFill>
                  <a:schemeClr val="bg1"/>
                </a:solidFill>
                <a:latin typeface="Gilroy ExtraBold" panose="00000900000000000000" charset="-52"/>
              </a:rPr>
              <a:t>My Business Provider</a:t>
            </a:r>
            <a:endParaRPr lang="ru-RU" sz="3600" b="0" dirty="0">
              <a:solidFill>
                <a:schemeClr val="bg1"/>
              </a:solidFill>
              <a:latin typeface="Gilroy ExtraBold" panose="00000900000000000000" charset="-52"/>
            </a:endParaRPr>
          </a:p>
        </p:txBody>
      </p:sp>
      <p:sp>
        <p:nvSpPr>
          <p:cNvPr id="3" name="Прямоугольник 2"/>
          <p:cNvSpPr/>
          <p:nvPr/>
        </p:nvSpPr>
        <p:spPr>
          <a:xfrm>
            <a:off x="275680" y="1556792"/>
            <a:ext cx="7363691" cy="4185761"/>
          </a:xfrm>
          <a:prstGeom prst="rect">
            <a:avLst/>
          </a:prstGeom>
        </p:spPr>
        <p:txBody>
          <a:bodyPr wrap="square">
            <a:spAutoFit/>
          </a:bodyPr>
          <a:lstStyle/>
          <a:p>
            <a:pPr algn="just"/>
            <a:r>
              <a:rPr lang="ru-RU" sz="1400" dirty="0">
                <a:solidFill>
                  <a:schemeClr val="bg1"/>
                </a:solidFill>
                <a:latin typeface="Gilroy Light" panose="00000400000000000000" charset="-52"/>
              </a:rPr>
              <a:t>My Business Provider – это программа для групп и организаций, работающих с большими объёмами коммерческих данных. Такие организации могут стать партнёрами Google и помогать небольшим компаниям размещать информацию о себе на Google Картах и в поиске через сервис Мой бизнес.</a:t>
            </a:r>
          </a:p>
          <a:p>
            <a:pPr algn="just"/>
            <a:endParaRPr lang="ru-RU" sz="1400" dirty="0">
              <a:solidFill>
                <a:schemeClr val="bg1"/>
              </a:solidFill>
              <a:latin typeface="Gilroy Light" panose="00000400000000000000" charset="-52"/>
            </a:endParaRPr>
          </a:p>
          <a:p>
            <a:pPr algn="just"/>
            <a:r>
              <a:rPr lang="ru-RU" sz="1400" dirty="0">
                <a:solidFill>
                  <a:schemeClr val="bg1"/>
                </a:solidFill>
                <a:latin typeface="Gilroy Light" panose="00000400000000000000" charset="-52"/>
              </a:rPr>
              <a:t>Участники программы отправляют в </a:t>
            </a:r>
            <a:r>
              <a:rPr lang="ru-RU" sz="1400" dirty="0" err="1">
                <a:solidFill>
                  <a:schemeClr val="bg1"/>
                </a:solidFill>
                <a:latin typeface="Gilroy Light" panose="00000400000000000000" charset="-52"/>
              </a:rPr>
              <a:t>Google</a:t>
            </a:r>
            <a:r>
              <a:rPr lang="ru-RU" sz="1400" dirty="0">
                <a:solidFill>
                  <a:schemeClr val="bg1"/>
                </a:solidFill>
                <a:latin typeface="Gilroy Light" panose="00000400000000000000" charset="-52"/>
              </a:rPr>
              <a:t> данные о своих компаниях, чтобы получить для них коды подтверждения. Затем они рассылают эти коды клиентам, чтобы те могли быстро подтвердить свои данные в сервисе Мой бизнес. Для каждой компании создаётся уникальный код, который может использовать только она.</a:t>
            </a:r>
          </a:p>
          <a:p>
            <a:pPr algn="just"/>
            <a:endParaRPr lang="ru-RU" sz="1400" dirty="0">
              <a:solidFill>
                <a:schemeClr val="bg1"/>
              </a:solidFill>
              <a:latin typeface="Gilroy Light" panose="00000400000000000000" charset="-52"/>
            </a:endParaRPr>
          </a:p>
          <a:p>
            <a:pPr algn="just"/>
            <a:r>
              <a:rPr lang="ru-RU" sz="1400" dirty="0">
                <a:solidFill>
                  <a:schemeClr val="bg1"/>
                </a:solidFill>
                <a:latin typeface="Gilroy Light" panose="00000400000000000000" charset="-52"/>
              </a:rPr>
              <a:t>К участию в программе допускаются организации, оказывающие услуги офлайн, например банки, дилеры автомобилей, компании, занимающиеся доставкой и реализацией, телефонные компании, туроператоры и государственные организации, торговые центры, аэропорты и т.п.</a:t>
            </a:r>
          </a:p>
          <a:p>
            <a:pPr algn="just"/>
            <a:endParaRPr lang="ru-RU" sz="1400" dirty="0">
              <a:solidFill>
                <a:schemeClr val="bg1"/>
              </a:solidFill>
              <a:latin typeface="Gilroy Light" panose="00000400000000000000" charset="-52"/>
            </a:endParaRPr>
          </a:p>
          <a:p>
            <a:pPr algn="just"/>
            <a:r>
              <a:rPr lang="ru-RU" sz="1400" dirty="0">
                <a:solidFill>
                  <a:schemeClr val="bg1"/>
                </a:solidFill>
                <a:latin typeface="Gilroy Light" panose="00000400000000000000" charset="-52"/>
              </a:rPr>
              <a:t>Значков партнёра для участников проекта на данный момент не предусмотрено, но они могут упомянуть о сотрудничестве с </a:t>
            </a:r>
            <a:r>
              <a:rPr lang="ru-RU" sz="1400" dirty="0" err="1">
                <a:solidFill>
                  <a:schemeClr val="bg1"/>
                </a:solidFill>
                <a:latin typeface="Gilroy Light" panose="00000400000000000000" charset="-52"/>
              </a:rPr>
              <a:t>Google</a:t>
            </a:r>
            <a:r>
              <a:rPr lang="ru-RU" sz="1400" dirty="0">
                <a:solidFill>
                  <a:schemeClr val="bg1"/>
                </a:solidFill>
                <a:latin typeface="Gilroy Light" panose="00000400000000000000" charset="-52"/>
              </a:rPr>
              <a:t>, используя одобренные компанией шаблоны переписки</a:t>
            </a:r>
            <a:r>
              <a:rPr lang="ru-RU" sz="1400" dirty="0" smtClean="0">
                <a:solidFill>
                  <a:schemeClr val="bg1"/>
                </a:solidFill>
                <a:latin typeface="Gilroy Light" panose="00000400000000000000" charset="-52"/>
              </a:rPr>
              <a:t>.</a:t>
            </a:r>
            <a:endParaRPr lang="ru-RU" sz="1400" dirty="0">
              <a:solidFill>
                <a:schemeClr val="bg1"/>
              </a:solidFill>
              <a:latin typeface="Gilroy Light" panose="00000400000000000000" charset="-52"/>
            </a:endParaRPr>
          </a:p>
        </p:txBody>
      </p:sp>
      <p:pic>
        <p:nvPicPr>
          <p:cNvPr id="4" name="Picture 4" descr="Интерфейс Google My Business Prov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680" y="1124742"/>
            <a:ext cx="4543589" cy="4877259"/>
          </a:xfrm>
          <a:prstGeom prst="rect">
            <a:avLst/>
          </a:prstGeom>
          <a:noFill/>
          <a:extLst>
            <a:ext uri="{909E8E84-426E-40DD-AFC4-6F175D3DCCD1}">
              <a14:hiddenFill xmlns:a14="http://schemas.microsoft.com/office/drawing/2010/main">
                <a:solidFill>
                  <a:srgbClr val="FFFFFF"/>
                </a:solidFill>
              </a14:hiddenFill>
            </a:ext>
          </a:extLst>
        </p:spPr>
      </p:pic>
      <p:sp>
        <p:nvSpPr>
          <p:cNvPr id="5" name="Скругленный прямоугольник 4">
            <a:hlinkClick r:id="rId3"/>
          </p:cNvPr>
          <p:cNvSpPr/>
          <p:nvPr/>
        </p:nvSpPr>
        <p:spPr>
          <a:xfrm>
            <a:off x="8999714" y="6105348"/>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30616301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352" y="696795"/>
            <a:ext cx="11538700" cy="646313"/>
          </a:xfrm>
          <a:prstGeom prst="rect">
            <a:avLst/>
          </a:prstGeom>
          <a:noFill/>
        </p:spPr>
        <p:txBody>
          <a:bodyPr wrap="non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pPr fontAlgn="base"/>
            <a:r>
              <a:rPr lang="ru-RU" sz="3600" b="0" dirty="0">
                <a:solidFill>
                  <a:schemeClr val="bg1"/>
                </a:solidFill>
                <a:latin typeface="Gilroy ExtraBold" panose="00000900000000000000" charset="-52"/>
              </a:rPr>
              <a:t>Google расширил формат AMP Stories на животных</a:t>
            </a:r>
          </a:p>
        </p:txBody>
      </p:sp>
      <p:sp>
        <p:nvSpPr>
          <p:cNvPr id="3" name="Прямоугольник 2"/>
          <p:cNvSpPr/>
          <p:nvPr/>
        </p:nvSpPr>
        <p:spPr>
          <a:xfrm>
            <a:off x="550750" y="1528385"/>
            <a:ext cx="8011359" cy="4678204"/>
          </a:xfrm>
          <a:prstGeom prst="rect">
            <a:avLst/>
          </a:prstGeom>
        </p:spPr>
        <p:txBody>
          <a:bodyPr wrap="square">
            <a:spAutoFit/>
          </a:bodyPr>
          <a:lstStyle/>
          <a:p>
            <a:pPr algn="just"/>
            <a:r>
              <a:rPr lang="ru-RU" dirty="0">
                <a:solidFill>
                  <a:schemeClr val="bg1"/>
                </a:solidFill>
                <a:latin typeface="Gilroy Light" panose="00000400000000000000" charset="-52"/>
              </a:rPr>
              <a:t>Зарубежные специалисты заметили, что Google расширил AMP Stories на большее число категорий контента. Если раньше они показывались только по запросам, связанным с людьми, то теперь они также выводятся при поиске животных и насекомых</a:t>
            </a:r>
            <a:r>
              <a:rPr lang="ru-RU" dirty="0" smtClean="0">
                <a:solidFill>
                  <a:schemeClr val="bg1"/>
                </a:solidFill>
                <a:latin typeface="Gilroy Light" panose="00000400000000000000" charset="-52"/>
              </a:rPr>
              <a:t>.</a:t>
            </a:r>
            <a:endParaRPr lang="en-US" dirty="0" smtClean="0">
              <a:solidFill>
                <a:schemeClr val="bg1"/>
              </a:solidFill>
              <a:latin typeface="Gilroy Light" panose="00000400000000000000" charset="-52"/>
            </a:endParaRPr>
          </a:p>
          <a:p>
            <a:pPr algn="just"/>
            <a:endParaRPr lang="en-US" dirty="0">
              <a:solidFill>
                <a:schemeClr val="bg1"/>
              </a:solidFill>
              <a:latin typeface="Gilroy Light" panose="00000400000000000000" charset="-52"/>
            </a:endParaRPr>
          </a:p>
          <a:p>
            <a:pPr algn="just"/>
            <a:r>
              <a:rPr lang="ru-RU" dirty="0">
                <a:solidFill>
                  <a:schemeClr val="bg1"/>
                </a:solidFill>
                <a:latin typeface="Gilroy Light" panose="00000400000000000000" charset="-52"/>
              </a:rPr>
              <a:t>В русскоязычной поисковой выдаче (Google.com.ua) блок с «AMP-историями» по этим запросам пока не выводится.</a:t>
            </a:r>
          </a:p>
          <a:p>
            <a:pPr algn="just"/>
            <a:endParaRPr lang="ru-RU" dirty="0">
              <a:solidFill>
                <a:schemeClr val="bg1"/>
              </a:solidFill>
              <a:latin typeface="Gilroy Light" panose="00000400000000000000" charset="-52"/>
            </a:endParaRPr>
          </a:p>
          <a:p>
            <a:pPr algn="just"/>
            <a:r>
              <a:rPr lang="ru-RU" dirty="0">
                <a:solidFill>
                  <a:schemeClr val="bg1"/>
                </a:solidFill>
                <a:latin typeface="Gilroy Light" panose="00000400000000000000" charset="-52"/>
              </a:rPr>
              <a:t>Напомним, что Google представил новый формат AMP Stories в феврале 2018 года. С этого времени издатели могут создавать публикации, которые состоят из нескольких экранов с изображениями или видео. В июле доступ к «историям» получили все разработчики.</a:t>
            </a:r>
          </a:p>
          <a:p>
            <a:pPr algn="just"/>
            <a:endParaRPr lang="ru-RU" dirty="0">
              <a:solidFill>
                <a:schemeClr val="bg1"/>
              </a:solidFill>
              <a:latin typeface="Gilroy Light" panose="00000400000000000000" charset="-52"/>
            </a:endParaRPr>
          </a:p>
          <a:p>
            <a:pPr algn="just"/>
            <a:r>
              <a:rPr lang="ru-RU" dirty="0">
                <a:solidFill>
                  <a:schemeClr val="bg1"/>
                </a:solidFill>
                <a:latin typeface="Gilroy Light" panose="00000400000000000000" charset="-52"/>
              </a:rPr>
              <a:t>В ноябре 2018 года Google запустил рекламу в AMP </a:t>
            </a:r>
            <a:r>
              <a:rPr lang="ru-RU" dirty="0" err="1">
                <a:solidFill>
                  <a:schemeClr val="bg1"/>
                </a:solidFill>
                <a:latin typeface="Gilroy Light" panose="00000400000000000000" charset="-52"/>
              </a:rPr>
              <a:t>Stories</a:t>
            </a:r>
            <a:r>
              <a:rPr lang="ru-RU" dirty="0">
                <a:solidFill>
                  <a:schemeClr val="bg1"/>
                </a:solidFill>
                <a:latin typeface="Gilroy Light" panose="00000400000000000000" charset="-52"/>
              </a:rPr>
              <a:t>, а в апреле 2019-го этот формат получил отдельный блок в поисковой выдаче</a:t>
            </a:r>
            <a:r>
              <a:rPr lang="ru-RU" dirty="0" smtClean="0">
                <a:solidFill>
                  <a:schemeClr val="bg1"/>
                </a:solidFill>
                <a:latin typeface="Gilroy Light" panose="00000400000000000000" charset="-52"/>
              </a:rPr>
              <a:t>.</a:t>
            </a:r>
            <a:endParaRPr lang="en-US" dirty="0" smtClean="0">
              <a:solidFill>
                <a:schemeClr val="bg1"/>
              </a:solidFill>
              <a:latin typeface="Gilroy Light" panose="00000400000000000000" charset="-52"/>
            </a:endParaRPr>
          </a:p>
          <a:p>
            <a:endParaRPr lang="en-US" sz="2800" dirty="0"/>
          </a:p>
        </p:txBody>
      </p:sp>
      <p:sp>
        <p:nvSpPr>
          <p:cNvPr id="4" name="Скругленный прямоугольник 3">
            <a:hlinkClick r:id="rId2"/>
          </p:cNvPr>
          <p:cNvSpPr/>
          <p:nvPr/>
        </p:nvSpPr>
        <p:spPr>
          <a:xfrm>
            <a:off x="9526385"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pic>
        <p:nvPicPr>
          <p:cNvPr id="5" name="Picture 2" descr="https://s3.amazonaws.com/images.seroundtable.com/google-stories2-15795693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2517" y="1545513"/>
            <a:ext cx="2709535" cy="442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1078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6" name="TextBox 5"/>
          <p:cNvSpPr txBox="1"/>
          <p:nvPr/>
        </p:nvSpPr>
        <p:spPr>
          <a:xfrm>
            <a:off x="1326763" y="2972753"/>
            <a:ext cx="9538474" cy="912494"/>
          </a:xfrm>
          <a:prstGeom prst="rect">
            <a:avLst/>
          </a:prstGeom>
          <a:noFill/>
        </p:spPr>
        <p:txBody>
          <a:bodyPr wrap="square" rtlCol="0" anchor="ctr">
            <a:spAutoFit/>
          </a:bodyPr>
          <a:lstStyle/>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PRODUCTION</a:t>
            </a:r>
            <a:endParaRPr lang="ru-RU" sz="6600" spc="410" dirty="0">
              <a:solidFill>
                <a:schemeClr val="bg1"/>
              </a:solidFill>
              <a:latin typeface="Gotham Pro Medium" panose="02000603030000020004" pitchFamily="2" charset="0"/>
              <a:cs typeface="Gotham Pro Medium" panose="02000603030000020004" pitchFamily="2" charset="0"/>
            </a:endParaRPr>
          </a:p>
        </p:txBody>
      </p:sp>
      <p:grpSp>
        <p:nvGrpSpPr>
          <p:cNvPr id="7" name="Группа 6"/>
          <p:cNvGrpSpPr/>
          <p:nvPr/>
        </p:nvGrpSpPr>
        <p:grpSpPr>
          <a:xfrm>
            <a:off x="1283676" y="1016657"/>
            <a:ext cx="471722" cy="471722"/>
            <a:chOff x="704849" y="476250"/>
            <a:chExt cx="2952750" cy="2952750"/>
          </a:xfrm>
          <a:solidFill>
            <a:schemeClr val="bg1"/>
          </a:solidFill>
        </p:grpSpPr>
        <p:sp>
          <p:nvSpPr>
            <p:cNvPr id="9" name="Прямоугольник 8"/>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0" name="Прямоугольник 9"/>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grpSp>
        <p:nvGrpSpPr>
          <p:cNvPr id="11" name="Группа 10"/>
          <p:cNvGrpSpPr/>
          <p:nvPr/>
        </p:nvGrpSpPr>
        <p:grpSpPr>
          <a:xfrm>
            <a:off x="10633590" y="4631924"/>
            <a:ext cx="1099397" cy="1099397"/>
            <a:chOff x="704849" y="476250"/>
            <a:chExt cx="2952750" cy="2952750"/>
          </a:xfrm>
          <a:solidFill>
            <a:schemeClr val="bg1"/>
          </a:solidFill>
        </p:grpSpPr>
        <p:sp>
          <p:nvSpPr>
            <p:cNvPr id="12" name="Прямоугольник 11"/>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3" name="Прямоугольник 12"/>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4904146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3" name="Text Placeholder 1"/>
          <p:cNvSpPr txBox="1">
            <a:spLocks/>
          </p:cNvSpPr>
          <p:nvPr/>
        </p:nvSpPr>
        <p:spPr>
          <a:xfrm>
            <a:off x="74908" y="771993"/>
            <a:ext cx="12083690" cy="626309"/>
          </a:xfrm>
          <a:prstGeom prst="rect">
            <a:avLst/>
          </a:prstGeom>
        </p:spPr>
        <p:txBody>
          <a:bodyPr wrap="square" lIns="91425" tIns="45712" rIns="91425" bIns="45712">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a:lnSpc>
                <a:spcPts val="4000"/>
              </a:lnSpc>
            </a:pPr>
            <a:r>
              <a:rPr lang="en-US" sz="3600" b="1" dirty="0">
                <a:solidFill>
                  <a:schemeClr val="bg1"/>
                </a:solidFill>
                <a:latin typeface="Gilroy ExtraBold" panose="00000900000000000000" pitchFamily="50" charset="-52"/>
                <a:cs typeface="Arial" panose="020B0604020202020204" pitchFamily="34" charset="0"/>
              </a:rPr>
              <a:t>  </a:t>
            </a:r>
            <a:r>
              <a:rPr lang="ru-RU" sz="3600" b="1" dirty="0" smtClean="0">
                <a:solidFill>
                  <a:schemeClr val="bg1"/>
                </a:solidFill>
                <a:latin typeface="Gilroy ExtraBold" panose="00000900000000000000" pitchFamily="50" charset="-52"/>
                <a:cs typeface="Arial" panose="020B0604020202020204" pitchFamily="34" charset="0"/>
              </a:rPr>
              <a:t>Первый снятый на смартфон мультфильм</a:t>
            </a:r>
            <a:endParaRPr lang="ru-RU" sz="3600" b="1" dirty="0">
              <a:solidFill>
                <a:schemeClr val="bg1"/>
              </a:solidFill>
              <a:latin typeface="Gilroy ExtraBold" panose="00000900000000000000" pitchFamily="50" charset="-52"/>
              <a:cs typeface="Arial" panose="020B0604020202020204" pitchFamily="34" charset="0"/>
            </a:endParaRPr>
          </a:p>
        </p:txBody>
      </p:sp>
      <p:sp>
        <p:nvSpPr>
          <p:cNvPr id="4" name="Прямоугольник 3"/>
          <p:cNvSpPr/>
          <p:nvPr/>
        </p:nvSpPr>
        <p:spPr>
          <a:xfrm>
            <a:off x="574840" y="1550233"/>
            <a:ext cx="5089111" cy="3970318"/>
          </a:xfrm>
          <a:prstGeom prst="rect">
            <a:avLst/>
          </a:prstGeom>
        </p:spPr>
        <p:txBody>
          <a:bodyPr wrap="square">
            <a:spAutoFit/>
          </a:bodyPr>
          <a:lstStyle/>
          <a:p>
            <a:pPr algn="just">
              <a:lnSpc>
                <a:spcPct val="100000"/>
              </a:lnSpc>
            </a:pPr>
            <a:r>
              <a:rPr lang="ru-RU" dirty="0">
                <a:solidFill>
                  <a:schemeClr val="bg1"/>
                </a:solidFill>
                <a:latin typeface="Gilroy Light" panose="00000400000000000000" pitchFamily="50" charset="-52"/>
                <a:cs typeface="Arial" panose="020B0604020202020204" pitchFamily="34" charset="0"/>
              </a:rPr>
              <a:t>Производитель электроники Samsung в Чили представил первый короткий мультфильм, полностью созданный с помощью смартфона.</a:t>
            </a:r>
          </a:p>
          <a:p>
            <a:pPr algn="just">
              <a:lnSpc>
                <a:spcPct val="100000"/>
              </a:lnSpc>
            </a:pPr>
            <a:r>
              <a:rPr lang="ru-RU" dirty="0">
                <a:solidFill>
                  <a:schemeClr val="bg1"/>
                </a:solidFill>
                <a:latin typeface="Gilroy Light" panose="00000400000000000000" pitchFamily="50" charset="-52"/>
                <a:cs typeface="Arial" panose="020B0604020202020204" pitchFamily="34" charset="0"/>
              </a:rPr>
              <a:t> </a:t>
            </a:r>
          </a:p>
          <a:p>
            <a:pPr algn="just">
              <a:lnSpc>
                <a:spcPct val="100000"/>
              </a:lnSpc>
            </a:pPr>
            <a:r>
              <a:rPr lang="ru-RU" dirty="0">
                <a:solidFill>
                  <a:schemeClr val="bg1"/>
                </a:solidFill>
                <a:latin typeface="Gilroy Light" panose="00000400000000000000" pitchFamily="50" charset="-52"/>
                <a:cs typeface="Arial" panose="020B0604020202020204" pitchFamily="34" charset="0"/>
              </a:rPr>
              <a:t>Двухминутный анимационный ролик The Power of Your Dream («Сила твоей мечты») рассказывает об архитекторе, создающем планировку экологичного здания. После того, как он случайно портит свои бумажные чертежи, герой ролика начинает использовать для работы Galaxy Note 10. </a:t>
            </a:r>
          </a:p>
          <a:p>
            <a:pPr algn="just">
              <a:lnSpc>
                <a:spcPct val="100000"/>
              </a:lnSpc>
            </a:pPr>
            <a:r>
              <a:rPr lang="ru-RU" dirty="0">
                <a:solidFill>
                  <a:schemeClr val="bg1"/>
                </a:solidFill>
                <a:latin typeface="Gilroy Light" panose="00000400000000000000" pitchFamily="50" charset="-52"/>
                <a:cs typeface="Arial" panose="020B0604020202020204" pitchFamily="34" charset="0"/>
              </a:rPr>
              <a:t>В работе над мультфильмом создатели применили технику мультиплановой съемки,</a:t>
            </a:r>
          </a:p>
        </p:txBody>
      </p:sp>
      <p:sp>
        <p:nvSpPr>
          <p:cNvPr id="5" name="Скругленный прямоугольник 4">
            <a:hlinkClick r:id="rId2"/>
          </p:cNvPr>
          <p:cNvSpPr/>
          <p:nvPr/>
        </p:nvSpPr>
        <p:spPr>
          <a:xfrm>
            <a:off x="8616280" y="6039461"/>
            <a:ext cx="2097569" cy="637127"/>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pc="170" dirty="0">
                <a:latin typeface="Gilroy ExtraBold" panose="00000900000000000000" pitchFamily="50" charset="-52"/>
              </a:rPr>
              <a:t>читать</a:t>
            </a:r>
          </a:p>
        </p:txBody>
      </p:sp>
      <p:pic>
        <p:nvPicPr>
          <p:cNvPr id="2" name="Рисунок 1"/>
          <p:cNvPicPr>
            <a:picLocks noChangeAspect="1"/>
          </p:cNvPicPr>
          <p:nvPr/>
        </p:nvPicPr>
        <p:blipFill rotWithShape="1">
          <a:blip r:embed="rId3"/>
          <a:srcRect l="1311" r="6040"/>
          <a:stretch/>
        </p:blipFill>
        <p:spPr>
          <a:xfrm>
            <a:off x="5879976" y="1355193"/>
            <a:ext cx="5701553" cy="3008688"/>
          </a:xfrm>
          <a:prstGeom prst="rect">
            <a:avLst/>
          </a:prstGeom>
        </p:spPr>
      </p:pic>
      <p:sp>
        <p:nvSpPr>
          <p:cNvPr id="9" name="Прямоугольник 8"/>
          <p:cNvSpPr/>
          <p:nvPr/>
        </p:nvSpPr>
        <p:spPr>
          <a:xfrm>
            <a:off x="5655905" y="4528510"/>
            <a:ext cx="6373905" cy="1477328"/>
          </a:xfrm>
          <a:prstGeom prst="rect">
            <a:avLst/>
          </a:prstGeom>
        </p:spPr>
        <p:txBody>
          <a:bodyPr wrap="square">
            <a:spAutoFit/>
          </a:bodyPr>
          <a:lstStyle/>
          <a:p>
            <a:pPr algn="just">
              <a:lnSpc>
                <a:spcPct val="100000"/>
              </a:lnSpc>
            </a:pPr>
            <a:endParaRPr lang="ru-RU" dirty="0">
              <a:solidFill>
                <a:schemeClr val="bg1"/>
              </a:solidFill>
              <a:latin typeface="Gilroy Light" panose="00000400000000000000" pitchFamily="50" charset="-52"/>
              <a:cs typeface="Arial" panose="020B0604020202020204" pitchFamily="34" charset="0"/>
            </a:endParaRPr>
          </a:p>
          <a:p>
            <a:pPr algn="just">
              <a:lnSpc>
                <a:spcPct val="100000"/>
              </a:lnSpc>
            </a:pPr>
            <a:r>
              <a:rPr lang="ru-RU" dirty="0">
                <a:solidFill>
                  <a:schemeClr val="bg1"/>
                </a:solidFill>
                <a:latin typeface="Gilroy Light" panose="00000400000000000000" pitchFamily="50" charset="-52"/>
                <a:cs typeface="Arial" panose="020B0604020202020204" pitchFamily="34" charset="0"/>
              </a:rPr>
              <a:t>которая использовалась компанией Disney в 1950-х годах, говорится в описании ролика на </a:t>
            </a:r>
            <a:r>
              <a:rPr lang="ru-RU" dirty="0" err="1">
                <a:solidFill>
                  <a:schemeClr val="bg1"/>
                </a:solidFill>
                <a:latin typeface="Gilroy Light" panose="00000400000000000000" pitchFamily="50" charset="-52"/>
                <a:cs typeface="Arial" panose="020B0604020202020204" pitchFamily="34" charset="0"/>
              </a:rPr>
              <a:t>Ads</a:t>
            </a:r>
            <a:r>
              <a:rPr lang="ru-RU" dirty="0">
                <a:solidFill>
                  <a:schemeClr val="bg1"/>
                </a:solidFill>
                <a:latin typeface="Gilroy Light" panose="00000400000000000000" pitchFamily="50" charset="-52"/>
                <a:cs typeface="Arial" panose="020B0604020202020204" pitchFamily="34" charset="0"/>
              </a:rPr>
              <a:t> </a:t>
            </a:r>
            <a:r>
              <a:rPr lang="ru-RU" dirty="0" err="1">
                <a:solidFill>
                  <a:schemeClr val="bg1"/>
                </a:solidFill>
                <a:latin typeface="Gilroy Light" panose="00000400000000000000" pitchFamily="50" charset="-52"/>
                <a:cs typeface="Arial" panose="020B0604020202020204" pitchFamily="34" charset="0"/>
              </a:rPr>
              <a:t>of</a:t>
            </a:r>
            <a:r>
              <a:rPr lang="ru-RU" dirty="0">
                <a:solidFill>
                  <a:schemeClr val="bg1"/>
                </a:solidFill>
                <a:latin typeface="Gilroy Light" panose="00000400000000000000" pitchFamily="50" charset="-52"/>
                <a:cs typeface="Arial" panose="020B0604020202020204" pitchFamily="34" charset="0"/>
              </a:rPr>
              <a:t> </a:t>
            </a:r>
            <a:r>
              <a:rPr lang="ru-RU" dirty="0" err="1">
                <a:solidFill>
                  <a:schemeClr val="bg1"/>
                </a:solidFill>
                <a:latin typeface="Gilroy Light" panose="00000400000000000000" pitchFamily="50" charset="-52"/>
                <a:cs typeface="Arial" panose="020B0604020202020204" pitchFamily="34" charset="0"/>
              </a:rPr>
              <a:t>the</a:t>
            </a:r>
            <a:r>
              <a:rPr lang="ru-RU" dirty="0">
                <a:solidFill>
                  <a:schemeClr val="bg1"/>
                </a:solidFill>
                <a:latin typeface="Gilroy Light" panose="00000400000000000000" pitchFamily="50" charset="-52"/>
                <a:cs typeface="Arial" panose="020B0604020202020204" pitchFamily="34" charset="0"/>
              </a:rPr>
              <a:t> </a:t>
            </a:r>
            <a:r>
              <a:rPr lang="ru-RU" dirty="0" err="1">
                <a:solidFill>
                  <a:schemeClr val="bg1"/>
                </a:solidFill>
                <a:latin typeface="Gilroy Light" panose="00000400000000000000" pitchFamily="50" charset="-52"/>
                <a:cs typeface="Arial" panose="020B0604020202020204" pitchFamily="34" charset="0"/>
              </a:rPr>
              <a:t>World</a:t>
            </a:r>
            <a:r>
              <a:rPr lang="ru-RU" dirty="0">
                <a:solidFill>
                  <a:schemeClr val="bg1"/>
                </a:solidFill>
                <a:latin typeface="Gilroy Light" panose="00000400000000000000" pitchFamily="50" charset="-52"/>
                <a:cs typeface="Arial" panose="020B0604020202020204" pitchFamily="34" charset="0"/>
              </a:rPr>
              <a:t>. Также </a:t>
            </a:r>
            <a:r>
              <a:rPr lang="ru-RU" dirty="0" err="1">
                <a:solidFill>
                  <a:schemeClr val="bg1"/>
                </a:solidFill>
                <a:latin typeface="Gilroy Light" panose="00000400000000000000" pitchFamily="50" charset="-52"/>
                <a:cs typeface="Arial" panose="020B0604020202020204" pitchFamily="34" charset="0"/>
              </a:rPr>
              <a:t>Samsung</a:t>
            </a:r>
            <a:r>
              <a:rPr lang="ru-RU" dirty="0">
                <a:solidFill>
                  <a:schemeClr val="bg1"/>
                </a:solidFill>
                <a:latin typeface="Gilroy Light" panose="00000400000000000000" pitchFamily="50" charset="-52"/>
                <a:cs typeface="Arial" panose="020B0604020202020204" pitchFamily="34" charset="0"/>
              </a:rPr>
              <a:t> и </a:t>
            </a:r>
            <a:r>
              <a:rPr lang="ru-RU" dirty="0" err="1">
                <a:solidFill>
                  <a:schemeClr val="bg1"/>
                </a:solidFill>
                <a:latin typeface="Gilroy Light" panose="00000400000000000000" pitchFamily="50" charset="-52"/>
                <a:cs typeface="Arial" panose="020B0604020202020204" pitchFamily="34" charset="0"/>
              </a:rPr>
              <a:t>Cheil</a:t>
            </a:r>
            <a:r>
              <a:rPr lang="ru-RU" dirty="0">
                <a:solidFill>
                  <a:schemeClr val="bg1"/>
                </a:solidFill>
                <a:latin typeface="Gilroy Light" panose="00000400000000000000" pitchFamily="50" charset="-52"/>
                <a:cs typeface="Arial" panose="020B0604020202020204" pitchFamily="34" charset="0"/>
              </a:rPr>
              <a:t> задействовали в съемке приложение 3D-сканер.</a:t>
            </a:r>
          </a:p>
        </p:txBody>
      </p:sp>
      <p:grpSp>
        <p:nvGrpSpPr>
          <p:cNvPr id="10" name="Группа 9"/>
          <p:cNvGrpSpPr/>
          <p:nvPr/>
        </p:nvGrpSpPr>
        <p:grpSpPr>
          <a:xfrm>
            <a:off x="1252117" y="5456139"/>
            <a:ext cx="1099397" cy="1099397"/>
            <a:chOff x="704849" y="476250"/>
            <a:chExt cx="2952750" cy="2952750"/>
          </a:xfrm>
          <a:solidFill>
            <a:schemeClr val="bg1"/>
          </a:solidFill>
        </p:grpSpPr>
        <p:sp>
          <p:nvSpPr>
            <p:cNvPr id="11" name="Прямоугольник 10"/>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2" name="Прямоугольник 11"/>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621436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Овал 9"/>
          <p:cNvSpPr/>
          <p:nvPr/>
        </p:nvSpPr>
        <p:spPr>
          <a:xfrm>
            <a:off x="-1500522" y="3686175"/>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Text Placeholder 1"/>
          <p:cNvSpPr txBox="1">
            <a:spLocks/>
          </p:cNvSpPr>
          <p:nvPr/>
        </p:nvSpPr>
        <p:spPr>
          <a:xfrm>
            <a:off x="457567" y="739897"/>
            <a:ext cx="11276866" cy="605278"/>
          </a:xfrm>
          <a:prstGeom prst="rect">
            <a:avLst/>
          </a:prstGeom>
        </p:spPr>
        <p:txBody>
          <a:bodyPr wrap="square" lIns="91425" tIns="45712" rIns="91425" bIns="45712">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a:lnSpc>
                <a:spcPts val="4000"/>
              </a:lnSpc>
            </a:pPr>
            <a:r>
              <a:rPr lang="ru-RU" sz="3500" b="1" dirty="0" smtClean="0">
                <a:solidFill>
                  <a:schemeClr val="bg1"/>
                </a:solidFill>
                <a:latin typeface="Gilroy ExtraBold" panose="00000900000000000000" pitchFamily="50" charset="-52"/>
                <a:cs typeface="Arial" panose="020B0604020202020204" pitchFamily="34" charset="0"/>
              </a:rPr>
              <a:t>Маска-игра  по сбиванию летающих овощей</a:t>
            </a:r>
          </a:p>
        </p:txBody>
      </p:sp>
      <p:sp>
        <p:nvSpPr>
          <p:cNvPr id="4" name="Прямоугольник 3"/>
          <p:cNvSpPr/>
          <p:nvPr/>
        </p:nvSpPr>
        <p:spPr>
          <a:xfrm>
            <a:off x="880538" y="1865195"/>
            <a:ext cx="6310053" cy="2308324"/>
          </a:xfrm>
          <a:prstGeom prst="rect">
            <a:avLst/>
          </a:prstGeom>
        </p:spPr>
        <p:txBody>
          <a:bodyPr wrap="square">
            <a:spAutoFit/>
          </a:bodyPr>
          <a:lstStyle/>
          <a:p>
            <a:pPr algn="just">
              <a:lnSpc>
                <a:spcPct val="100000"/>
              </a:lnSpc>
            </a:pPr>
            <a:r>
              <a:rPr lang="ru-RU" dirty="0">
                <a:solidFill>
                  <a:schemeClr val="bg1"/>
                </a:solidFill>
                <a:latin typeface="Gilroy Light" panose="00000400000000000000" pitchFamily="50" charset="-52"/>
                <a:cs typeface="Arial" panose="020B0604020202020204" pitchFamily="34" charset="0"/>
              </a:rPr>
              <a:t>Телеканал СТС сделал маску-игру в </a:t>
            </a:r>
            <a:r>
              <a:rPr lang="ru-RU" dirty="0" err="1">
                <a:solidFill>
                  <a:schemeClr val="bg1"/>
                </a:solidFill>
                <a:latin typeface="Gilroy Light" panose="00000400000000000000" pitchFamily="50" charset="-52"/>
                <a:cs typeface="Arial" panose="020B0604020202020204" pitchFamily="34" charset="0"/>
              </a:rPr>
              <a:t>Instagram</a:t>
            </a:r>
            <a:r>
              <a:rPr lang="ru-RU" dirty="0">
                <a:solidFill>
                  <a:schemeClr val="bg1"/>
                </a:solidFill>
                <a:latin typeface="Gilroy Light" panose="00000400000000000000" pitchFamily="50" charset="-52"/>
                <a:cs typeface="Arial" panose="020B0604020202020204" pitchFamily="34" charset="0"/>
              </a:rPr>
              <a:t>. </a:t>
            </a:r>
          </a:p>
          <a:p>
            <a:pPr algn="just">
              <a:lnSpc>
                <a:spcPct val="100000"/>
              </a:lnSpc>
            </a:pPr>
            <a:endParaRPr lang="ru-RU" dirty="0">
              <a:solidFill>
                <a:schemeClr val="bg1"/>
              </a:solidFill>
              <a:latin typeface="Gilroy Light" panose="00000400000000000000" pitchFamily="50" charset="-52"/>
              <a:cs typeface="Arial" panose="020B0604020202020204" pitchFamily="34" charset="0"/>
            </a:endParaRPr>
          </a:p>
          <a:p>
            <a:pPr algn="just">
              <a:lnSpc>
                <a:spcPct val="100000"/>
              </a:lnSpc>
            </a:pPr>
            <a:r>
              <a:rPr lang="ru-RU" dirty="0">
                <a:solidFill>
                  <a:schemeClr val="bg1"/>
                </a:solidFill>
                <a:latin typeface="Gilroy Light" panose="00000400000000000000" pitchFamily="50" charset="-52"/>
                <a:cs typeface="Arial" panose="020B0604020202020204" pitchFamily="34" charset="0"/>
              </a:rPr>
              <a:t>«</a:t>
            </a:r>
            <a:r>
              <a:rPr lang="ru-RU" dirty="0" err="1">
                <a:solidFill>
                  <a:schemeClr val="bg1"/>
                </a:solidFill>
                <a:latin typeface="Gilroy Light" panose="00000400000000000000" pitchFamily="50" charset="-52"/>
                <a:cs typeface="Arial" panose="020B0604020202020204" pitchFamily="34" charset="0"/>
              </a:rPr>
              <a:t>Кухниндзя</a:t>
            </a:r>
            <a:r>
              <a:rPr lang="ru-RU" dirty="0">
                <a:solidFill>
                  <a:schemeClr val="bg1"/>
                </a:solidFill>
                <a:latin typeface="Gilroy Light" panose="00000400000000000000" pitchFamily="50" charset="-52"/>
                <a:cs typeface="Arial" panose="020B0604020202020204" pitchFamily="34" charset="0"/>
              </a:rPr>
              <a:t>» — это AR-маска (используется основная камера, а не фронтальная) и интерактивная игра. В ней пользователи должны сбивать ножом летающие вокруг них овощи — «под пристальным вниманием шефа Баринова (персонажа сериала «Кухня»)», поясняется в сообщении.</a:t>
            </a:r>
          </a:p>
        </p:txBody>
      </p:sp>
      <p:sp>
        <p:nvSpPr>
          <p:cNvPr id="11" name="Скругленный прямоугольник 10">
            <a:hlinkClick r:id="rId2"/>
          </p:cNvPr>
          <p:cNvSpPr/>
          <p:nvPr/>
        </p:nvSpPr>
        <p:spPr>
          <a:xfrm>
            <a:off x="4341478" y="4990696"/>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a:latin typeface="Gilroy ExtraBold" panose="00000900000000000000" pitchFamily="50" charset="-52"/>
              </a:rPr>
              <a:t>читать</a:t>
            </a:r>
          </a:p>
        </p:txBody>
      </p:sp>
      <p:sp>
        <p:nvSpPr>
          <p:cNvPr id="13" name="Овал 12"/>
          <p:cNvSpPr/>
          <p:nvPr/>
        </p:nvSpPr>
        <p:spPr>
          <a:xfrm>
            <a:off x="9081728" y="3686175"/>
            <a:ext cx="4950863" cy="4973731"/>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descr="https://api.monosnap.com/file/download?id=Sm62M9AtpwdFz3oaFwfSWywZNAf3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21978">
            <a:off x="7279630" y="2391191"/>
            <a:ext cx="3508896" cy="39272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605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Овал 9"/>
          <p:cNvSpPr/>
          <p:nvPr/>
        </p:nvSpPr>
        <p:spPr>
          <a:xfrm>
            <a:off x="-1990284" y="-1277528"/>
            <a:ext cx="4950863" cy="4973731"/>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Овал 8"/>
          <p:cNvSpPr/>
          <p:nvPr/>
        </p:nvSpPr>
        <p:spPr>
          <a:xfrm>
            <a:off x="8032858" y="3202681"/>
            <a:ext cx="4950863" cy="4973731"/>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3" name="Text Placeholder 1"/>
          <p:cNvSpPr txBox="1">
            <a:spLocks/>
          </p:cNvSpPr>
          <p:nvPr/>
        </p:nvSpPr>
        <p:spPr>
          <a:xfrm>
            <a:off x="335360" y="752393"/>
            <a:ext cx="13177464" cy="605278"/>
          </a:xfrm>
          <a:prstGeom prst="rect">
            <a:avLst/>
          </a:prstGeom>
        </p:spPr>
        <p:txBody>
          <a:bodyPr wrap="square" lIns="91425" tIns="45712" rIns="91425" bIns="45712">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a:lnSpc>
                <a:spcPts val="4000"/>
              </a:lnSpc>
            </a:pPr>
            <a:r>
              <a:rPr lang="ru-RU" sz="3600" b="1" dirty="0" smtClean="0">
                <a:solidFill>
                  <a:schemeClr val="bg1"/>
                </a:solidFill>
                <a:latin typeface="Gilroy ExtraBold" panose="00000900000000000000" pitchFamily="50" charset="-52"/>
                <a:cs typeface="Arial" panose="020B0604020202020204" pitchFamily="34" charset="0"/>
              </a:rPr>
              <a:t>Московские кофейни «научили» распознавать лица</a:t>
            </a:r>
            <a:endParaRPr lang="ru-RU" sz="3600" b="1" dirty="0">
              <a:solidFill>
                <a:schemeClr val="bg1"/>
              </a:solidFill>
              <a:latin typeface="Gilroy ExtraBold" panose="00000900000000000000" pitchFamily="50" charset="-52"/>
              <a:cs typeface="Arial" panose="020B0604020202020204" pitchFamily="34" charset="0"/>
            </a:endParaRPr>
          </a:p>
        </p:txBody>
      </p:sp>
      <p:sp>
        <p:nvSpPr>
          <p:cNvPr id="4" name="Прямоугольник 3"/>
          <p:cNvSpPr/>
          <p:nvPr/>
        </p:nvSpPr>
        <p:spPr>
          <a:xfrm>
            <a:off x="589597" y="2002485"/>
            <a:ext cx="5574948" cy="3139321"/>
          </a:xfrm>
          <a:prstGeom prst="rect">
            <a:avLst/>
          </a:prstGeom>
        </p:spPr>
        <p:txBody>
          <a:bodyPr wrap="square">
            <a:spAutoFit/>
          </a:bodyPr>
          <a:lstStyle/>
          <a:p>
            <a:pPr algn="just">
              <a:lnSpc>
                <a:spcPct val="100000"/>
              </a:lnSpc>
            </a:pPr>
            <a:r>
              <a:rPr lang="ru-RU" dirty="0">
                <a:solidFill>
                  <a:schemeClr val="bg1"/>
                </a:solidFill>
                <a:latin typeface="Gilroy Light" panose="00000400000000000000" pitchFamily="50" charset="-52"/>
                <a:cs typeface="Arial" panose="020B0604020202020204" pitchFamily="34" charset="0"/>
              </a:rPr>
              <a:t>В Москве в сетях кофеен «Правда Кофе» и OneBucksCoffee тестируют облачный сервис распознавания лиц </a:t>
            </a:r>
            <a:r>
              <a:rPr lang="ru-RU" dirty="0" err="1">
                <a:solidFill>
                  <a:schemeClr val="bg1"/>
                </a:solidFill>
                <a:latin typeface="Gilroy Light" panose="00000400000000000000" pitchFamily="50" charset="-52"/>
                <a:cs typeface="Arial" panose="020B0604020202020204" pitchFamily="34" charset="0"/>
              </a:rPr>
              <a:t>Ivideon</a:t>
            </a:r>
            <a:r>
              <a:rPr lang="ru-RU" dirty="0">
                <a:solidFill>
                  <a:schemeClr val="bg1"/>
                </a:solidFill>
                <a:latin typeface="Gilroy Light" panose="00000400000000000000" pitchFamily="50" charset="-52"/>
                <a:cs typeface="Arial" panose="020B0604020202020204" pitchFamily="34" charset="0"/>
              </a:rPr>
              <a:t> </a:t>
            </a:r>
            <a:r>
              <a:rPr lang="ru-RU" dirty="0" err="1">
                <a:solidFill>
                  <a:schemeClr val="bg1"/>
                </a:solidFill>
                <a:latin typeface="Gilroy Light" panose="00000400000000000000" pitchFamily="50" charset="-52"/>
                <a:cs typeface="Arial" panose="020B0604020202020204" pitchFamily="34" charset="0"/>
              </a:rPr>
              <a:t>Faces</a:t>
            </a:r>
            <a:r>
              <a:rPr lang="ru-RU" dirty="0">
                <a:solidFill>
                  <a:schemeClr val="bg1"/>
                </a:solidFill>
                <a:latin typeface="Gilroy Light" panose="00000400000000000000" pitchFamily="50" charset="-52"/>
                <a:cs typeface="Arial" panose="020B0604020202020204" pitchFamily="34" charset="0"/>
              </a:rPr>
              <a:t> для изучения привычек аудитории.</a:t>
            </a:r>
          </a:p>
          <a:p>
            <a:pPr algn="just">
              <a:lnSpc>
                <a:spcPct val="100000"/>
              </a:lnSpc>
            </a:pPr>
            <a:endParaRPr lang="en-US" dirty="0">
              <a:solidFill>
                <a:schemeClr val="bg1"/>
              </a:solidFill>
              <a:latin typeface="Gilroy Light" panose="00000400000000000000" pitchFamily="50" charset="-52"/>
              <a:cs typeface="Arial" panose="020B0604020202020204" pitchFamily="34" charset="0"/>
            </a:endParaRPr>
          </a:p>
          <a:p>
            <a:pPr algn="just">
              <a:lnSpc>
                <a:spcPct val="100000"/>
              </a:lnSpc>
            </a:pPr>
            <a:r>
              <a:rPr lang="ru-RU" dirty="0">
                <a:solidFill>
                  <a:schemeClr val="bg1"/>
                </a:solidFill>
                <a:latin typeface="Gilroy Light" panose="00000400000000000000" pitchFamily="50" charset="-52"/>
                <a:cs typeface="Arial" panose="020B0604020202020204" pitchFamily="34" charset="0"/>
              </a:rPr>
              <a:t>Сервис умеет распознавать новых и постоянных клиентов, анализировать посещаемость, определять возраст, пол и настроение людей. Все, что нужно для работы, – это всего лишь камеры видеонаблюдения. Причем технология работает даже с устаревшими моделями.</a:t>
            </a:r>
          </a:p>
        </p:txBody>
      </p:sp>
      <p:pic>
        <p:nvPicPr>
          <p:cNvPr id="1026" name="Picture 2">
            <a:extLst>
              <a:ext uri="{FF2B5EF4-FFF2-40B4-BE49-F238E27FC236}">
                <a16:creationId xmlns:a16="http://schemas.microsoft.com/office/drawing/2014/main" id="{C68B251B-03A7-4C05-B86F-AC8C1C7E76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89" r="7132"/>
          <a:stretch/>
        </p:blipFill>
        <p:spPr bwMode="auto">
          <a:xfrm>
            <a:off x="6700344" y="1749957"/>
            <a:ext cx="5141436" cy="3644378"/>
          </a:xfrm>
          <a:prstGeom prst="rect">
            <a:avLst/>
          </a:prstGeom>
          <a:noFill/>
          <a:extLst>
            <a:ext uri="{909E8E84-426E-40DD-AFC4-6F175D3DCCD1}">
              <a14:hiddenFill xmlns:a14="http://schemas.microsoft.com/office/drawing/2010/main">
                <a:solidFill>
                  <a:srgbClr val="FFFFFF"/>
                </a:solidFill>
              </a14:hiddenFill>
            </a:ext>
          </a:extLst>
        </p:spPr>
      </p:pic>
      <p:sp>
        <p:nvSpPr>
          <p:cNvPr id="11" name="Скругленный прямоугольник 10">
            <a:hlinkClick r:id="rId3"/>
          </p:cNvPr>
          <p:cNvSpPr/>
          <p:nvPr/>
        </p:nvSpPr>
        <p:spPr>
          <a:xfrm>
            <a:off x="3791744" y="5683713"/>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4044594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37" y="764704"/>
            <a:ext cx="23199200" cy="646313"/>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smtClean="0">
                <a:solidFill>
                  <a:schemeClr val="bg1"/>
                </a:solidFill>
                <a:latin typeface="Gilroy ExtraBold" panose="00000900000000000000" charset="-52"/>
              </a:rPr>
              <a:t>Маркетинг голосового поиска</a:t>
            </a:r>
          </a:p>
        </p:txBody>
      </p:sp>
      <p:sp>
        <p:nvSpPr>
          <p:cNvPr id="3" name="TextBox 2"/>
          <p:cNvSpPr txBox="1"/>
          <p:nvPr/>
        </p:nvSpPr>
        <p:spPr>
          <a:xfrm>
            <a:off x="271960" y="1335642"/>
            <a:ext cx="11472464" cy="646331"/>
          </a:xfrm>
          <a:prstGeom prst="rect">
            <a:avLst/>
          </a:prstGeom>
          <a:noFill/>
        </p:spPr>
        <p:txBody>
          <a:bodyPr wrap="square" rtlCol="0">
            <a:spAutoFit/>
          </a:bodyPr>
          <a:lstStyle/>
          <a:p>
            <a:r>
              <a:rPr lang="ru-RU" b="1" dirty="0">
                <a:solidFill>
                  <a:schemeClr val="bg1"/>
                </a:solidFill>
                <a:latin typeface="Gilroy Light" panose="00000400000000000000" charset="-52"/>
              </a:rPr>
              <a:t>Технологии голосового ответа продолжают активно развиваться и становятся внушительной силой, которая сможет кардинально повлиять на интернет как источник наглядной информации.</a:t>
            </a:r>
          </a:p>
        </p:txBody>
      </p:sp>
      <p:pic>
        <p:nvPicPr>
          <p:cNvPr id="4" name="Picture 4" descr="http://madcats.ru/wp-content/uploads/2018/10/6e96efe6efc9fc113fdb0dbda9f47b5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2" y="2442730"/>
            <a:ext cx="5384800" cy="347067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279138" y="1981955"/>
            <a:ext cx="5604299" cy="4247317"/>
          </a:xfrm>
          <a:prstGeom prst="rect">
            <a:avLst/>
          </a:prstGeom>
        </p:spPr>
        <p:txBody>
          <a:bodyPr wrap="square">
            <a:spAutoFit/>
          </a:bodyPr>
          <a:lstStyle/>
          <a:p>
            <a:pPr algn="just"/>
            <a:r>
              <a:rPr lang="ru-RU" dirty="0">
                <a:solidFill>
                  <a:schemeClr val="bg1"/>
                </a:solidFill>
                <a:latin typeface="Gilroy Light" panose="00000400000000000000" charset="-52"/>
                <a:cs typeface="Arial" panose="020B0604020202020204" pitchFamily="34" charset="0"/>
              </a:rPr>
              <a:t>Активное продвижение технологическими гигантами голосовых помощников и созданных под них устройств повлияет на маркетинговый рынок. </a:t>
            </a:r>
            <a:endParaRPr lang="ru-RU" dirty="0" smtClean="0">
              <a:solidFill>
                <a:schemeClr val="bg1"/>
              </a:solidFill>
              <a:latin typeface="Gilroy Light" panose="00000400000000000000" charset="-52"/>
              <a:cs typeface="Arial" panose="020B0604020202020204" pitchFamily="34" charset="0"/>
            </a:endParaRPr>
          </a:p>
          <a:p>
            <a:pPr algn="just"/>
            <a:endParaRPr lang="ru-RU" dirty="0">
              <a:solidFill>
                <a:schemeClr val="bg1"/>
              </a:solidFill>
              <a:latin typeface="Gilroy Light" panose="00000400000000000000" charset="-52"/>
              <a:cs typeface="Arial" panose="020B0604020202020204" pitchFamily="34" charset="0"/>
            </a:endParaRPr>
          </a:p>
          <a:p>
            <a:pPr algn="just"/>
            <a:r>
              <a:rPr lang="ru-RU" dirty="0">
                <a:solidFill>
                  <a:schemeClr val="bg1"/>
                </a:solidFill>
                <a:latin typeface="Gilroy Light" panose="00000400000000000000" charset="-52"/>
                <a:cs typeface="Arial" panose="020B0604020202020204" pitchFamily="34" charset="0"/>
              </a:rPr>
              <a:t>Будет развиваться целое направление </a:t>
            </a:r>
            <a:r>
              <a:rPr lang="ru-RU" dirty="0" smtClean="0">
                <a:solidFill>
                  <a:schemeClr val="bg1"/>
                </a:solidFill>
                <a:latin typeface="Gilroy Light" panose="00000400000000000000" charset="-52"/>
                <a:cs typeface="Arial" panose="020B0604020202020204" pitchFamily="34" charset="0"/>
              </a:rPr>
              <a:t>маркетинга, </a:t>
            </a:r>
            <a:r>
              <a:rPr lang="ru-RU" dirty="0">
                <a:solidFill>
                  <a:schemeClr val="bg1"/>
                </a:solidFill>
                <a:latin typeface="Gilroy Light" panose="00000400000000000000" charset="-52"/>
                <a:cs typeface="Arial" panose="020B0604020202020204" pitchFamily="34" charset="0"/>
              </a:rPr>
              <a:t>направленного на взаимодействие с голосовыми помощниками. В соцсетях появятся отображение информации по голосовому запросу и голосовые чат-боты. </a:t>
            </a:r>
            <a:endParaRPr lang="ru-RU" dirty="0" smtClean="0">
              <a:solidFill>
                <a:schemeClr val="bg1"/>
              </a:solidFill>
              <a:latin typeface="Gilroy Light" panose="00000400000000000000" charset="-52"/>
              <a:cs typeface="Arial" panose="020B0604020202020204" pitchFamily="34" charset="0"/>
            </a:endParaRPr>
          </a:p>
          <a:p>
            <a:pPr algn="just"/>
            <a:endParaRPr lang="ru-RU" dirty="0">
              <a:solidFill>
                <a:schemeClr val="bg1"/>
              </a:solidFill>
              <a:latin typeface="Gilroy Light" panose="00000400000000000000" charset="-52"/>
              <a:cs typeface="Arial" panose="020B0604020202020204" pitchFamily="34" charset="0"/>
            </a:endParaRPr>
          </a:p>
          <a:p>
            <a:pPr algn="just"/>
            <a:r>
              <a:rPr lang="ru-RU" dirty="0">
                <a:solidFill>
                  <a:schemeClr val="bg1"/>
                </a:solidFill>
                <a:latin typeface="Gilroy Light" panose="00000400000000000000" charset="-52"/>
                <a:cs typeface="Arial" panose="020B0604020202020204" pitchFamily="34" charset="0"/>
              </a:rPr>
              <a:t>Сами голосовые помощники станут умнее и </a:t>
            </a:r>
            <a:r>
              <a:rPr lang="ru-RU" dirty="0" smtClean="0">
                <a:solidFill>
                  <a:schemeClr val="bg1"/>
                </a:solidFill>
                <a:latin typeface="Gilroy Light" panose="00000400000000000000" charset="-52"/>
                <a:cs typeface="Arial" panose="020B0604020202020204" pitchFamily="34" charset="0"/>
              </a:rPr>
              <a:t>востребованнее</a:t>
            </a:r>
            <a:r>
              <a:rPr lang="ru-RU" dirty="0">
                <a:solidFill>
                  <a:schemeClr val="bg1"/>
                </a:solidFill>
                <a:latin typeface="Gilroy Light" panose="00000400000000000000" charset="-52"/>
                <a:cs typeface="Arial" panose="020B0604020202020204" pitchFamily="34" charset="0"/>
              </a:rPr>
              <a:t>, благодаря увеличивающемуся функционалу и большей персонализации, с помощью программ типа </a:t>
            </a:r>
            <a:r>
              <a:rPr lang="ru-RU" dirty="0" smtClean="0">
                <a:solidFill>
                  <a:schemeClr val="bg1"/>
                </a:solidFill>
                <a:latin typeface="Gilroy Light" panose="00000400000000000000" charset="-52"/>
                <a:cs typeface="Arial" panose="020B0604020202020204" pitchFamily="34" charset="0"/>
              </a:rPr>
              <a:t>Vera Voice.</a:t>
            </a:r>
            <a:endParaRPr lang="ru-RU" u="sng" dirty="0">
              <a:solidFill>
                <a:schemeClr val="bg1"/>
              </a:solidFill>
              <a:latin typeface="Gilroy Light" panose="00000400000000000000" charset="-52"/>
              <a:hlinkClick r:id="rId3"/>
            </a:endParaRPr>
          </a:p>
        </p:txBody>
      </p:sp>
      <p:grpSp>
        <p:nvGrpSpPr>
          <p:cNvPr id="6" name="Группа 5"/>
          <p:cNvGrpSpPr/>
          <p:nvPr/>
        </p:nvGrpSpPr>
        <p:grpSpPr>
          <a:xfrm>
            <a:off x="258200" y="5363703"/>
            <a:ext cx="1099397" cy="1099397"/>
            <a:chOff x="704849" y="476250"/>
            <a:chExt cx="2952750" cy="2952750"/>
          </a:xfrm>
        </p:grpSpPr>
        <p:sp>
          <p:nvSpPr>
            <p:cNvPr id="7" name="Прямоугольник 6"/>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30432863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Овал 9"/>
          <p:cNvSpPr/>
          <p:nvPr/>
        </p:nvSpPr>
        <p:spPr>
          <a:xfrm>
            <a:off x="-2082514" y="-1293087"/>
            <a:ext cx="4950863" cy="4973731"/>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p:cNvSpPr/>
          <p:nvPr/>
        </p:nvSpPr>
        <p:spPr>
          <a:xfrm>
            <a:off x="8032858" y="3202681"/>
            <a:ext cx="4950863" cy="4973731"/>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 name="Text Placeholder 1"/>
          <p:cNvSpPr txBox="1">
            <a:spLocks/>
          </p:cNvSpPr>
          <p:nvPr/>
        </p:nvSpPr>
        <p:spPr>
          <a:xfrm>
            <a:off x="292923" y="577981"/>
            <a:ext cx="11928648" cy="1118239"/>
          </a:xfrm>
          <a:prstGeom prst="rect">
            <a:avLst/>
          </a:prstGeom>
        </p:spPr>
        <p:txBody>
          <a:bodyPr wrap="square" lIns="91425" tIns="45712" rIns="91425" bIns="45712">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a:lnSpc>
                <a:spcPts val="4000"/>
              </a:lnSpc>
            </a:pPr>
            <a:r>
              <a:rPr lang="ru-RU" sz="3600" b="1" dirty="0" smtClean="0">
                <a:solidFill>
                  <a:schemeClr val="bg1"/>
                </a:solidFill>
                <a:latin typeface="Gilroy ExtraBold" panose="00000900000000000000" pitchFamily="50" charset="-52"/>
                <a:cs typeface="Arial" panose="020B0604020202020204" pitchFamily="34" charset="0"/>
              </a:rPr>
              <a:t>Рассказать о ДТП и получить направление на ремонт в </a:t>
            </a:r>
            <a:r>
              <a:rPr lang="en-US" sz="3600" b="1" dirty="0" smtClean="0">
                <a:solidFill>
                  <a:schemeClr val="bg1"/>
                </a:solidFill>
                <a:latin typeface="Gilroy ExtraBold" panose="00000900000000000000" pitchFamily="50" charset="-52"/>
                <a:cs typeface="Arial" panose="020B0604020202020204" pitchFamily="34" charset="0"/>
              </a:rPr>
              <a:t>WhatsApp</a:t>
            </a:r>
            <a:endParaRPr lang="ru-RU" sz="3600" b="1" dirty="0">
              <a:solidFill>
                <a:schemeClr val="bg1"/>
              </a:solidFill>
              <a:latin typeface="Gilroy ExtraBold" panose="00000900000000000000" pitchFamily="50" charset="-52"/>
              <a:cs typeface="Arial" panose="020B0604020202020204" pitchFamily="34" charset="0"/>
            </a:endParaRPr>
          </a:p>
        </p:txBody>
      </p:sp>
      <p:sp>
        <p:nvSpPr>
          <p:cNvPr id="4" name="Прямоугольник 3"/>
          <p:cNvSpPr/>
          <p:nvPr/>
        </p:nvSpPr>
        <p:spPr>
          <a:xfrm>
            <a:off x="367628" y="1540172"/>
            <a:ext cx="5872387" cy="4247317"/>
          </a:xfrm>
          <a:prstGeom prst="rect">
            <a:avLst/>
          </a:prstGeom>
        </p:spPr>
        <p:txBody>
          <a:bodyPr wrap="square">
            <a:spAutoFit/>
          </a:bodyPr>
          <a:lstStyle/>
          <a:p>
            <a:pPr algn="just">
              <a:lnSpc>
                <a:spcPct val="100000"/>
              </a:lnSpc>
            </a:pPr>
            <a:r>
              <a:rPr lang="ru-RU" dirty="0">
                <a:solidFill>
                  <a:schemeClr val="bg1"/>
                </a:solidFill>
                <a:latin typeface="Gilroy Light" panose="00000400000000000000" pitchFamily="50" charset="-52"/>
                <a:cs typeface="Arial" panose="020B0604020202020204" pitchFamily="34" charset="0"/>
              </a:rPr>
              <a:t>«Ренессанс страхование» ускорил сроки обработки обращений клиентов в два раза — теперь решить проблему со страховкой машины или квартиры можно в чате мессенджера </a:t>
            </a:r>
            <a:r>
              <a:rPr lang="ru-RU" dirty="0" err="1">
                <a:solidFill>
                  <a:schemeClr val="bg1"/>
                </a:solidFill>
                <a:latin typeface="Gilroy Light" panose="00000400000000000000" pitchFamily="50" charset="-52"/>
                <a:cs typeface="Arial" panose="020B0604020202020204" pitchFamily="34" charset="0"/>
              </a:rPr>
              <a:t>WhatsApp</a:t>
            </a:r>
            <a:r>
              <a:rPr lang="ru-RU" dirty="0">
                <a:solidFill>
                  <a:schemeClr val="bg1"/>
                </a:solidFill>
                <a:latin typeface="Gilroy Light" panose="00000400000000000000" pitchFamily="50" charset="-52"/>
                <a:cs typeface="Arial" panose="020B0604020202020204" pitchFamily="34" charset="0"/>
              </a:rPr>
              <a:t>.</a:t>
            </a:r>
          </a:p>
          <a:p>
            <a:pPr algn="just">
              <a:lnSpc>
                <a:spcPct val="100000"/>
              </a:lnSpc>
            </a:pPr>
            <a:endParaRPr lang="ru-RU" dirty="0">
              <a:solidFill>
                <a:schemeClr val="bg1"/>
              </a:solidFill>
              <a:latin typeface="Gilroy Light" panose="00000400000000000000" pitchFamily="50" charset="-52"/>
              <a:cs typeface="Arial" panose="020B0604020202020204" pitchFamily="34" charset="0"/>
            </a:endParaRPr>
          </a:p>
          <a:p>
            <a:pPr algn="just">
              <a:lnSpc>
                <a:spcPct val="100000"/>
              </a:lnSpc>
            </a:pPr>
            <a:r>
              <a:rPr lang="ru-RU" dirty="0">
                <a:solidFill>
                  <a:schemeClr val="bg1"/>
                </a:solidFill>
                <a:latin typeface="Gilroy Light" panose="00000400000000000000" pitchFamily="50" charset="-52"/>
                <a:cs typeface="Arial" panose="020B0604020202020204" pitchFamily="34" charset="0"/>
              </a:rPr>
              <a:t>Клиенты могут отправлять фото документов, уточнить статус заявления, получить консультацию или направление на ремонт в чате с сотрудником страховой компании за несколько минут. Например, можно рассказать о ДТП и прикрепить фотографии с места аварии, проконсультироваться в случае потопа в квартире или обратиться за компенсацией медицинских расходов в путешествии.</a:t>
            </a:r>
          </a:p>
        </p:txBody>
      </p:sp>
      <p:pic>
        <p:nvPicPr>
          <p:cNvPr id="2050" name="Picture 2">
            <a:extLst>
              <a:ext uri="{FF2B5EF4-FFF2-40B4-BE49-F238E27FC236}">
                <a16:creationId xmlns:a16="http://schemas.microsoft.com/office/drawing/2014/main" id="{C27CC475-4A2D-4C58-97F8-3687759C53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296" r="15412"/>
          <a:stretch/>
        </p:blipFill>
        <p:spPr bwMode="auto">
          <a:xfrm>
            <a:off x="6888088" y="2348880"/>
            <a:ext cx="4674396" cy="4278889"/>
          </a:xfrm>
          <a:prstGeom prst="rect">
            <a:avLst/>
          </a:prstGeom>
          <a:noFill/>
          <a:extLst>
            <a:ext uri="{909E8E84-426E-40DD-AFC4-6F175D3DCCD1}">
              <a14:hiddenFill xmlns:a14="http://schemas.microsoft.com/office/drawing/2010/main">
                <a:solidFill>
                  <a:srgbClr val="FFFFFF"/>
                </a:solidFill>
              </a14:hiddenFill>
            </a:ext>
          </a:extLst>
        </p:spPr>
      </p:pic>
      <p:sp>
        <p:nvSpPr>
          <p:cNvPr id="11" name="Скругленный прямоугольник 10">
            <a:hlinkClick r:id="rId3"/>
          </p:cNvPr>
          <p:cNvSpPr/>
          <p:nvPr/>
        </p:nvSpPr>
        <p:spPr>
          <a:xfrm>
            <a:off x="3589864" y="5949280"/>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29248114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ChangeAspect="1"/>
          </p:cNvPicPr>
          <p:nvPr/>
        </p:nvPicPr>
        <p:blipFill>
          <a:blip r:embed="rId2"/>
          <a:stretch>
            <a:fillRect/>
          </a:stretch>
        </p:blipFill>
        <p:spPr>
          <a:xfrm>
            <a:off x="4473903" y="4756080"/>
            <a:ext cx="3460217" cy="2101920"/>
          </a:xfrm>
          <a:prstGeom prst="rect">
            <a:avLst/>
          </a:prstGeom>
          <a:ln>
            <a:noFill/>
          </a:ln>
          <a:effectLst>
            <a:outerShdw blurRad="190500" algn="tl" rotWithShape="0">
              <a:srgbClr val="000000">
                <a:alpha val="70000"/>
              </a:srgbClr>
            </a:outerShdw>
          </a:effectLst>
        </p:spPr>
      </p:pic>
      <p:pic>
        <p:nvPicPr>
          <p:cNvPr id="10" name="Рисунок 9"/>
          <p:cNvPicPr>
            <a:picLocks noChangeAspect="1"/>
          </p:cNvPicPr>
          <p:nvPr/>
        </p:nvPicPr>
        <p:blipFill>
          <a:blip r:embed="rId3"/>
          <a:stretch>
            <a:fillRect/>
          </a:stretch>
        </p:blipFill>
        <p:spPr>
          <a:xfrm>
            <a:off x="7740716" y="3980672"/>
            <a:ext cx="3923757" cy="2447443"/>
          </a:xfrm>
          <a:prstGeom prst="rect">
            <a:avLst/>
          </a:prstGeom>
        </p:spPr>
      </p:pic>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3" name="TextBox 2"/>
          <p:cNvSpPr txBox="1"/>
          <p:nvPr/>
        </p:nvSpPr>
        <p:spPr>
          <a:xfrm>
            <a:off x="407368" y="559110"/>
            <a:ext cx="11593288" cy="1415772"/>
          </a:xfrm>
          <a:prstGeom prst="rect">
            <a:avLst/>
          </a:prstGeom>
          <a:noFill/>
        </p:spPr>
        <p:txBody>
          <a:bodyPr wrap="square" rtlCol="0">
            <a:spAutoFit/>
          </a:bodyPr>
          <a:lstStyle/>
          <a:p>
            <a:r>
              <a:rPr lang="ru-RU" sz="3600" spc="330" dirty="0" smtClean="0">
                <a:solidFill>
                  <a:schemeClr val="bg1"/>
                </a:solidFill>
                <a:latin typeface="Gilroy ExtraBold" panose="00000900000000000000" charset="-52"/>
                <a:cs typeface="Gotham Pro Medium" panose="02000603030000020004" pitchFamily="2" charset="0"/>
              </a:rPr>
              <a:t>Как менялась популярность браузеров с 2008 по 2015</a:t>
            </a:r>
          </a:p>
          <a:p>
            <a:endParaRPr lang="ru-RU" sz="1400" b="1" spc="330" dirty="0" smtClean="0">
              <a:solidFill>
                <a:schemeClr val="bg1"/>
              </a:solidFill>
              <a:latin typeface="Gotham Pro Light" panose="02000503030000020004" pitchFamily="2" charset="0"/>
              <a:cs typeface="Gotham Pro Light" panose="02000503030000020004" pitchFamily="2" charset="0"/>
            </a:endParaRPr>
          </a:p>
        </p:txBody>
      </p:sp>
      <p:sp>
        <p:nvSpPr>
          <p:cNvPr id="4" name="TextBox 3"/>
          <p:cNvSpPr txBox="1"/>
          <p:nvPr/>
        </p:nvSpPr>
        <p:spPr>
          <a:xfrm>
            <a:off x="381872" y="3056057"/>
            <a:ext cx="6939995" cy="1938992"/>
          </a:xfrm>
          <a:prstGeom prst="rect">
            <a:avLst/>
          </a:prstGeom>
          <a:noFill/>
        </p:spPr>
        <p:txBody>
          <a:bodyPr wrap="square" rtlCol="0">
            <a:spAutoFit/>
          </a:bodyPr>
          <a:lstStyle/>
          <a:p>
            <a:pPr algn="just">
              <a:lnSpc>
                <a:spcPts val="1800"/>
              </a:lnSpc>
            </a:pPr>
            <a:r>
              <a:rPr lang="ru-RU" sz="1600" dirty="0">
                <a:solidFill>
                  <a:schemeClr val="bg1"/>
                </a:solidFill>
                <a:latin typeface="Gotham Pro Light" panose="02000503030000020004" pitchFamily="2" charset="0"/>
                <a:cs typeface="Gotham Pro Light" panose="02000503030000020004" pitchFamily="2" charset="0"/>
              </a:rPr>
              <a:t>В сентябре 2019 года YouTube-канал Data is beautiful опубликовал видео, в котором показано, как менялась доля мирового рынка среди браузеров в период со второго квартала 1996 года по второй квартал 2019 года</a:t>
            </a:r>
            <a:r>
              <a:rPr lang="ru-RU" sz="1600" dirty="0" smtClean="0">
                <a:solidFill>
                  <a:schemeClr val="bg1"/>
                </a:solidFill>
                <a:latin typeface="Gotham Pro Light" panose="02000503030000020004" pitchFamily="2" charset="0"/>
                <a:cs typeface="Gotham Pro Light" panose="02000503030000020004" pitchFamily="2" charset="0"/>
              </a:rPr>
              <a:t>.</a:t>
            </a:r>
            <a:r>
              <a:rPr lang="en-US" sz="1600" dirty="0" smtClean="0">
                <a:solidFill>
                  <a:schemeClr val="bg1"/>
                </a:solidFill>
                <a:latin typeface="Gotham Pro Light" panose="02000503030000020004" pitchFamily="2" charset="0"/>
                <a:cs typeface="Gotham Pro Light" panose="02000503030000020004" pitchFamily="2" charset="0"/>
              </a:rPr>
              <a:t> </a:t>
            </a:r>
            <a:r>
              <a:rPr lang="ru-RU" sz="1600" dirty="0" smtClean="0">
                <a:solidFill>
                  <a:schemeClr val="bg1"/>
                </a:solidFill>
                <a:latin typeface="Gotham Pro Light" panose="02000503030000020004" pitchFamily="2" charset="0"/>
                <a:cs typeface="Gotham Pro Light" panose="02000503030000020004" pitchFamily="2" charset="0"/>
              </a:rPr>
              <a:t>Хорошо видно, как некогда лидирующий </a:t>
            </a:r>
            <a:r>
              <a:rPr lang="en-US" sz="1600" dirty="0" smtClean="0">
                <a:solidFill>
                  <a:schemeClr val="bg1"/>
                </a:solidFill>
                <a:latin typeface="Gotham Pro Light" panose="02000503030000020004" pitchFamily="2" charset="0"/>
                <a:cs typeface="Gotham Pro Light" panose="02000503030000020004" pitchFamily="2" charset="0"/>
              </a:rPr>
              <a:t>Netscape Navigator </a:t>
            </a:r>
            <a:r>
              <a:rPr lang="ru-RU" sz="1600" dirty="0" smtClean="0">
                <a:solidFill>
                  <a:schemeClr val="bg1"/>
                </a:solidFill>
                <a:latin typeface="Gotham Pro Light" panose="02000503030000020004" pitchFamily="2" charset="0"/>
                <a:cs typeface="Gotham Pro Light" panose="02000503030000020004" pitchFamily="2" charset="0"/>
              </a:rPr>
              <a:t>постепенно смещается сначала с первых позиций, а потом и вовсе из списка лидеров, и как </a:t>
            </a:r>
            <a:r>
              <a:rPr lang="en-US" sz="1600" dirty="0" smtClean="0">
                <a:solidFill>
                  <a:schemeClr val="bg1"/>
                </a:solidFill>
                <a:latin typeface="Gotham Pro Light" panose="02000503030000020004" pitchFamily="2" charset="0"/>
                <a:cs typeface="Gotham Pro Light" panose="02000503030000020004" pitchFamily="2" charset="0"/>
              </a:rPr>
              <a:t>Google Chrome </a:t>
            </a:r>
            <a:r>
              <a:rPr lang="ru-RU" sz="1600" dirty="0" smtClean="0">
                <a:solidFill>
                  <a:schemeClr val="bg1"/>
                </a:solidFill>
                <a:latin typeface="Gotham Pro Light" panose="02000503030000020004" pitchFamily="2" charset="0"/>
                <a:cs typeface="Gotham Pro Light" panose="02000503030000020004" pitchFamily="2" charset="0"/>
              </a:rPr>
              <a:t>уверенно выходит в лидеры </a:t>
            </a:r>
            <a:endParaRPr lang="en-US" sz="1600" dirty="0" smtClean="0">
              <a:solidFill>
                <a:schemeClr val="bg1"/>
              </a:solidFill>
              <a:latin typeface="Gotham Pro Light" panose="02000503030000020004" pitchFamily="2" charset="0"/>
              <a:cs typeface="Gotham Pro Light" panose="02000503030000020004" pitchFamily="2" charset="0"/>
            </a:endParaRPr>
          </a:p>
        </p:txBody>
      </p:sp>
      <p:sp>
        <p:nvSpPr>
          <p:cNvPr id="6" name="Скругленный прямоугольник 5">
            <a:hlinkClick r:id="rId4"/>
          </p:cNvPr>
          <p:cNvSpPr/>
          <p:nvPr/>
        </p:nvSpPr>
        <p:spPr>
          <a:xfrm>
            <a:off x="792318" y="521905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pic>
        <p:nvPicPr>
          <p:cNvPr id="2" name="Рисунок 1"/>
          <p:cNvPicPr>
            <a:picLocks noChangeAspect="1"/>
          </p:cNvPicPr>
          <p:nvPr/>
        </p:nvPicPr>
        <p:blipFill rotWithShape="1">
          <a:blip r:embed="rId5"/>
          <a:srcRect l="634" r="15167" b="2701"/>
          <a:stretch/>
        </p:blipFill>
        <p:spPr>
          <a:xfrm>
            <a:off x="8595268" y="1773158"/>
            <a:ext cx="3480214" cy="2230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07368" y="1773158"/>
            <a:ext cx="8151420" cy="1200329"/>
          </a:xfrm>
          <a:prstGeom prst="rect">
            <a:avLst/>
          </a:prstGeom>
          <a:noFill/>
        </p:spPr>
        <p:txBody>
          <a:bodyPr wrap="square" rtlCol="0">
            <a:spAutoFit/>
          </a:bodyPr>
          <a:lstStyle/>
          <a:p>
            <a:r>
              <a:rPr lang="ru-RU" b="1" spc="330" dirty="0">
                <a:solidFill>
                  <a:schemeClr val="bg1"/>
                </a:solidFill>
                <a:latin typeface="Gotham Pro Light" panose="02000503030000020004" pitchFamily="2" charset="0"/>
                <a:cs typeface="Gotham Pro Light" panose="02000503030000020004" pitchFamily="2" charset="0"/>
              </a:rPr>
              <a:t>«Забавно: золотое время браузера </a:t>
            </a:r>
            <a:r>
              <a:rPr lang="ru-RU" b="1" spc="330" dirty="0" err="1">
                <a:solidFill>
                  <a:schemeClr val="bg1"/>
                </a:solidFill>
                <a:latin typeface="Gotham Pro Light" panose="02000503030000020004" pitchFamily="2" charset="0"/>
                <a:cs typeface="Gotham Pro Light" panose="02000503030000020004" pitchFamily="2" charset="0"/>
              </a:rPr>
              <a:t>Opera</a:t>
            </a:r>
            <a:r>
              <a:rPr lang="ru-RU" b="1" spc="330" dirty="0">
                <a:solidFill>
                  <a:schemeClr val="bg1"/>
                </a:solidFill>
                <a:latin typeface="Gotham Pro Light" panose="02000503030000020004" pitchFamily="2" charset="0"/>
                <a:cs typeface="Gotham Pro Light" panose="02000503030000020004" pitchFamily="2" charset="0"/>
              </a:rPr>
              <a:t> было в Восточной Европе и соседних странах в 2009-м, а </a:t>
            </a:r>
            <a:r>
              <a:rPr lang="ru-RU" b="1" spc="330" dirty="0" err="1">
                <a:solidFill>
                  <a:schemeClr val="bg1"/>
                </a:solidFill>
                <a:latin typeface="Gotham Pro Light" panose="02000503030000020004" pitchFamily="2" charset="0"/>
                <a:cs typeface="Gotham Pro Light" panose="02000503030000020004" pitchFamily="2" charset="0"/>
              </a:rPr>
              <a:t>Firefox</a:t>
            </a:r>
            <a:r>
              <a:rPr lang="ru-RU" b="1" spc="330" dirty="0">
                <a:solidFill>
                  <a:schemeClr val="bg1"/>
                </a:solidFill>
                <a:latin typeface="Gotham Pro Light" panose="02000503030000020004" pitchFamily="2" charset="0"/>
                <a:cs typeface="Gotham Pro Light" panose="02000503030000020004" pitchFamily="2" charset="0"/>
              </a:rPr>
              <a:t> покорил Азию и Африку в 2011-2012 до прихода туда </a:t>
            </a:r>
            <a:r>
              <a:rPr lang="ru-RU" b="1" spc="330" dirty="0" err="1">
                <a:solidFill>
                  <a:schemeClr val="bg1"/>
                </a:solidFill>
                <a:latin typeface="Gotham Pro Light" panose="02000503030000020004" pitchFamily="2" charset="0"/>
                <a:cs typeface="Gotham Pro Light" panose="02000503030000020004" pitchFamily="2" charset="0"/>
              </a:rPr>
              <a:t>Chrome</a:t>
            </a:r>
            <a:r>
              <a:rPr lang="ru-RU" b="1" spc="330" dirty="0">
                <a:solidFill>
                  <a:schemeClr val="bg1"/>
                </a:solidFill>
                <a:latin typeface="Gotham Pro Light" panose="02000503030000020004" pitchFamily="2" charset="0"/>
                <a:cs typeface="Gotham Pro Light" panose="02000503030000020004" pitchFamily="2" charset="0"/>
              </a:rPr>
              <a:t>».</a:t>
            </a:r>
            <a:endParaRPr lang="en-US" b="1" spc="330" dirty="0">
              <a:solidFill>
                <a:schemeClr val="bg1"/>
              </a:solidFill>
              <a:latin typeface="Gotham Pro Light" panose="02000503030000020004" pitchFamily="2" charset="0"/>
              <a:cs typeface="Gotham Pro Light" panose="02000503030000020004" pitchFamily="2" charset="0"/>
            </a:endParaRPr>
          </a:p>
        </p:txBody>
      </p:sp>
    </p:spTree>
    <p:extLst>
      <p:ext uri="{BB962C8B-B14F-4D97-AF65-F5344CB8AC3E}">
        <p14:creationId xmlns:p14="http://schemas.microsoft.com/office/powerpoint/2010/main" val="19061544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15" name="Рисунок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643" y="-145413"/>
            <a:ext cx="3434296" cy="3614683"/>
          </a:xfrm>
          <a:prstGeom prst="rect">
            <a:avLst/>
          </a:prstGeom>
        </p:spPr>
      </p:pic>
      <p:sp>
        <p:nvSpPr>
          <p:cNvPr id="9" name="TextBox 8"/>
          <p:cNvSpPr txBox="1"/>
          <p:nvPr/>
        </p:nvSpPr>
        <p:spPr>
          <a:xfrm>
            <a:off x="310680" y="788002"/>
            <a:ext cx="11881320" cy="861774"/>
          </a:xfrm>
          <a:prstGeom prst="rect">
            <a:avLst/>
          </a:prstGeom>
          <a:noFill/>
        </p:spPr>
        <p:txBody>
          <a:bodyPr wrap="square" rtlCol="0">
            <a:spAutoFit/>
          </a:bodyPr>
          <a:lstStyle/>
          <a:p>
            <a:pPr>
              <a:lnSpc>
                <a:spcPts val="3000"/>
              </a:lnSpc>
            </a:pPr>
            <a:r>
              <a:rPr lang="en-US" sz="3600" spc="330" dirty="0" smtClean="0">
                <a:solidFill>
                  <a:schemeClr val="bg1"/>
                </a:solidFill>
                <a:latin typeface="Gilroy ExtraBold" panose="00000900000000000000" charset="-52"/>
                <a:cs typeface="Gotham Pro Medium" panose="02000603030000020004" pitchFamily="2" charset="0"/>
              </a:rPr>
              <a:t>T</a:t>
            </a:r>
            <a:r>
              <a:rPr lang="ru-RU" sz="3600" spc="330" dirty="0" smtClean="0">
                <a:solidFill>
                  <a:schemeClr val="bg1"/>
                </a:solidFill>
                <a:latin typeface="Gilroy ExtraBold" panose="00000900000000000000" charset="-52"/>
                <a:cs typeface="Gotham Pro Medium" panose="02000603030000020004" pitchFamily="2" charset="0"/>
              </a:rPr>
              <a:t>ИНЬКОФФ выпустил наклейки на двери для ресторанов для быстрого заказа столика.</a:t>
            </a:r>
          </a:p>
        </p:txBody>
      </p:sp>
      <p:sp>
        <p:nvSpPr>
          <p:cNvPr id="10" name="TextBox 9"/>
          <p:cNvSpPr txBox="1"/>
          <p:nvPr/>
        </p:nvSpPr>
        <p:spPr>
          <a:xfrm>
            <a:off x="548663" y="2132856"/>
            <a:ext cx="7419784" cy="2308324"/>
          </a:xfrm>
          <a:prstGeom prst="rect">
            <a:avLst/>
          </a:prstGeom>
          <a:noFill/>
        </p:spPr>
        <p:txBody>
          <a:bodyPr wrap="square" rtlCol="0">
            <a:spAutoFit/>
          </a:bodyPr>
          <a:lstStyle/>
          <a:p>
            <a:pPr algn="just"/>
            <a:r>
              <a:rPr lang="ru-RU" dirty="0">
                <a:solidFill>
                  <a:schemeClr val="bg1"/>
                </a:solidFill>
                <a:latin typeface="Gilroy Light" panose="00000400000000000000" charset="-52"/>
                <a:cs typeface="Gotham Pro Light" panose="02000503030000020004" pitchFamily="2" charset="0"/>
              </a:rPr>
              <a:t>На наклейках напечатан QR-код — по нему можно перейти на страницу ресторана в мобильном приложении «Тинькофф» и забронировать столик. «Тинькофф» сотрудничает с более чем 500 ресторанами с повышенным </a:t>
            </a:r>
            <a:r>
              <a:rPr lang="ru-RU" dirty="0" err="1">
                <a:solidFill>
                  <a:schemeClr val="bg1"/>
                </a:solidFill>
                <a:latin typeface="Gilroy Light" panose="00000400000000000000" charset="-52"/>
                <a:cs typeface="Gotham Pro Light" panose="02000503030000020004" pitchFamily="2" charset="0"/>
              </a:rPr>
              <a:t>кэшбеком</a:t>
            </a:r>
            <a:r>
              <a:rPr lang="ru-RU" dirty="0">
                <a:solidFill>
                  <a:schemeClr val="bg1"/>
                </a:solidFill>
                <a:latin typeface="Gilroy Light" panose="00000400000000000000" charset="-52"/>
                <a:cs typeface="Gotham Pro Light" panose="02000503030000020004" pitchFamily="2" charset="0"/>
              </a:rPr>
              <a:t> (до 33%) и ещё с 5500 ресторанами со стандартным </a:t>
            </a:r>
            <a:r>
              <a:rPr lang="ru-RU" dirty="0" err="1">
                <a:solidFill>
                  <a:schemeClr val="bg1"/>
                </a:solidFill>
                <a:latin typeface="Gilroy Light" panose="00000400000000000000" charset="-52"/>
                <a:cs typeface="Gotham Pro Light" panose="02000503030000020004" pitchFamily="2" charset="0"/>
              </a:rPr>
              <a:t>кэшбеком</a:t>
            </a:r>
            <a:r>
              <a:rPr lang="ru-RU" dirty="0">
                <a:solidFill>
                  <a:schemeClr val="bg1"/>
                </a:solidFill>
                <a:latin typeface="Gilroy Light" panose="00000400000000000000" charset="-52"/>
                <a:cs typeface="Gotham Pro Light" panose="02000503030000020004" pitchFamily="2" charset="0"/>
              </a:rPr>
              <a:t> до 5%, который зависит от выбора категории, карты и программы лояльности. Чтобы получить его, нужно забронировать столик через приложение «Тинькофф», а затем расплатиться картой банка.</a:t>
            </a:r>
            <a:endParaRPr lang="en-US" dirty="0" smtClean="0">
              <a:solidFill>
                <a:schemeClr val="bg1"/>
              </a:solidFill>
              <a:latin typeface="Gilroy Light" panose="00000400000000000000" charset="-52"/>
              <a:cs typeface="Gotham Pro Light" panose="02000503030000020004" pitchFamily="2" charset="0"/>
            </a:endParaRPr>
          </a:p>
        </p:txBody>
      </p:sp>
      <p:pic>
        <p:nvPicPr>
          <p:cNvPr id="2050" name="Picture 2" descr="https://leonardo.osnova.io/c16c01e4-1c19-4dca-4339-d80b198ca899/"/>
          <p:cNvPicPr>
            <a:picLocks noChangeAspect="1" noChangeArrowheads="1"/>
          </p:cNvPicPr>
          <p:nvPr/>
        </p:nvPicPr>
        <p:blipFill rotWithShape="1">
          <a:blip r:embed="rId3">
            <a:extLst>
              <a:ext uri="{28A0092B-C50C-407E-A947-70E740481C1C}">
                <a14:useLocalDpi xmlns:a14="http://schemas.microsoft.com/office/drawing/2010/main" val="0"/>
              </a:ext>
            </a:extLst>
          </a:blip>
          <a:srcRect l="31195" r="32508"/>
          <a:stretch/>
        </p:blipFill>
        <p:spPr bwMode="auto">
          <a:xfrm>
            <a:off x="9049036" y="1885036"/>
            <a:ext cx="2675526" cy="4639862"/>
          </a:xfrm>
          <a:prstGeom prst="rect">
            <a:avLst/>
          </a:prstGeom>
          <a:noFill/>
          <a:extLst>
            <a:ext uri="{909E8E84-426E-40DD-AFC4-6F175D3DCCD1}">
              <a14:hiddenFill xmlns:a14="http://schemas.microsoft.com/office/drawing/2010/main">
                <a:solidFill>
                  <a:srgbClr val="FFFFFF"/>
                </a:solidFill>
              </a14:hiddenFill>
            </a:ext>
          </a:extLst>
        </p:spPr>
      </p:pic>
      <p:sp>
        <p:nvSpPr>
          <p:cNvPr id="12" name="Скругленный прямоугольник 11">
            <a:hlinkClick r:id="rId4"/>
          </p:cNvPr>
          <p:cNvSpPr/>
          <p:nvPr/>
        </p:nvSpPr>
        <p:spPr>
          <a:xfrm>
            <a:off x="792318" y="521905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grpSp>
        <p:nvGrpSpPr>
          <p:cNvPr id="13" name="Группа 12"/>
          <p:cNvGrpSpPr/>
          <p:nvPr/>
        </p:nvGrpSpPr>
        <p:grpSpPr>
          <a:xfrm>
            <a:off x="7006434" y="4669355"/>
            <a:ext cx="1099397" cy="1099397"/>
            <a:chOff x="704849" y="476250"/>
            <a:chExt cx="2952750" cy="2952750"/>
          </a:xfrm>
          <a:solidFill>
            <a:schemeClr val="bg1"/>
          </a:solidFill>
        </p:grpSpPr>
        <p:sp>
          <p:nvSpPr>
            <p:cNvPr id="14" name="Прямоугольник 13"/>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6" name="Прямоугольник 15"/>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4559597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5" name="TextBox 4"/>
          <p:cNvSpPr txBox="1"/>
          <p:nvPr/>
        </p:nvSpPr>
        <p:spPr>
          <a:xfrm>
            <a:off x="335360" y="799981"/>
            <a:ext cx="10729192" cy="477054"/>
          </a:xfrm>
          <a:prstGeom prst="rect">
            <a:avLst/>
          </a:prstGeom>
          <a:noFill/>
        </p:spPr>
        <p:txBody>
          <a:bodyPr wrap="square" rtlCol="0">
            <a:spAutoFit/>
          </a:bodyPr>
          <a:lstStyle/>
          <a:p>
            <a:pPr>
              <a:lnSpc>
                <a:spcPts val="3000"/>
              </a:lnSpc>
            </a:pPr>
            <a:r>
              <a:rPr lang="ru-RU" sz="3600" spc="330" dirty="0" smtClean="0">
                <a:solidFill>
                  <a:schemeClr val="bg1"/>
                </a:solidFill>
                <a:latin typeface="Gilroy ExtraBold" panose="00000900000000000000" charset="-52"/>
                <a:cs typeface="Gotham Pro Medium" panose="02000603030000020004" pitchFamily="2" charset="0"/>
              </a:rPr>
              <a:t>Геймификация: почему это работает</a:t>
            </a:r>
            <a:endParaRPr lang="ru-RU" sz="3600" spc="330" dirty="0">
              <a:solidFill>
                <a:schemeClr val="bg1"/>
              </a:solidFill>
              <a:latin typeface="Gilroy ExtraBold" panose="00000900000000000000" charset="-52"/>
              <a:cs typeface="Gotham Pro Medium" panose="02000603030000020004" pitchFamily="2" charset="0"/>
            </a:endParaRPr>
          </a:p>
        </p:txBody>
      </p:sp>
      <p:sp>
        <p:nvSpPr>
          <p:cNvPr id="6" name="Прямоугольник 5"/>
          <p:cNvSpPr/>
          <p:nvPr/>
        </p:nvSpPr>
        <p:spPr>
          <a:xfrm>
            <a:off x="335360" y="1322582"/>
            <a:ext cx="7109394" cy="4478149"/>
          </a:xfrm>
          <a:prstGeom prst="rect">
            <a:avLst/>
          </a:prstGeom>
        </p:spPr>
        <p:txBody>
          <a:bodyPr wrap="square">
            <a:spAutoFit/>
          </a:bodyPr>
          <a:lstStyle/>
          <a:p>
            <a:pPr algn="just">
              <a:lnSpc>
                <a:spcPts val="1800"/>
              </a:lnSpc>
            </a:pPr>
            <a:r>
              <a:rPr lang="ru-RU" dirty="0">
                <a:solidFill>
                  <a:schemeClr val="bg1"/>
                </a:solidFill>
                <a:latin typeface="Gilroy Light" panose="00000400000000000000" charset="-52"/>
                <a:cs typeface="Gotham Pro Light" panose="02000503030000020004" pitchFamily="2" charset="0"/>
              </a:rPr>
              <a:t>Самыми простыми словами, геймификация, или игрофикация, — это внедрение игровых техник в неигровые </a:t>
            </a:r>
            <a:r>
              <a:rPr lang="ru-RU" dirty="0" smtClean="0">
                <a:solidFill>
                  <a:schemeClr val="bg1"/>
                </a:solidFill>
                <a:latin typeface="Gilroy Light" panose="00000400000000000000" charset="-52"/>
                <a:cs typeface="Gotham Pro Light" panose="02000503030000020004" pitchFamily="2" charset="0"/>
              </a:rPr>
              <a:t>процессы. В основные причины, почему это работает в России. Можно выделить: </a:t>
            </a:r>
          </a:p>
          <a:p>
            <a:pPr algn="just">
              <a:lnSpc>
                <a:spcPts val="1800"/>
              </a:lnSpc>
            </a:pPr>
            <a:r>
              <a:rPr lang="ru-RU" dirty="0" smtClean="0">
                <a:solidFill>
                  <a:schemeClr val="bg1"/>
                </a:solidFill>
                <a:latin typeface="Gilroy Light" panose="00000400000000000000" charset="-52"/>
                <a:cs typeface="Gotham Pro Light" panose="02000503030000020004" pitchFamily="2" charset="0"/>
              </a:rPr>
              <a:t>1 – 58% </a:t>
            </a:r>
            <a:r>
              <a:rPr lang="ru-RU" dirty="0">
                <a:solidFill>
                  <a:schemeClr val="bg1"/>
                </a:solidFill>
                <a:latin typeface="Gilroy Light" panose="00000400000000000000" charset="-52"/>
                <a:cs typeface="Gotham Pro Light" panose="02000503030000020004" pitchFamily="2" charset="0"/>
              </a:rPr>
              <a:t>россиян </a:t>
            </a:r>
            <a:r>
              <a:rPr lang="ru-RU" dirty="0" smtClean="0">
                <a:solidFill>
                  <a:schemeClr val="bg1"/>
                </a:solidFill>
                <a:latin typeface="Gilroy Light" panose="00000400000000000000" charset="-52"/>
                <a:cs typeface="Gotham Pro Light" panose="02000503030000020004" pitchFamily="2" charset="0"/>
              </a:rPr>
              <a:t>в возрасте около 30 лет играет </a:t>
            </a:r>
            <a:r>
              <a:rPr lang="ru-RU" dirty="0">
                <a:solidFill>
                  <a:schemeClr val="bg1"/>
                </a:solidFill>
                <a:latin typeface="Gilroy Light" panose="00000400000000000000" charset="-52"/>
                <a:cs typeface="Gotham Pro Light" panose="02000503030000020004" pitchFamily="2" charset="0"/>
              </a:rPr>
              <a:t>в мобильные или онлайн-игры.</a:t>
            </a:r>
          </a:p>
          <a:p>
            <a:pPr algn="just">
              <a:lnSpc>
                <a:spcPts val="1800"/>
              </a:lnSpc>
            </a:pPr>
            <a:endParaRPr lang="ru-RU" dirty="0" smtClean="0">
              <a:solidFill>
                <a:schemeClr val="bg1"/>
              </a:solidFill>
              <a:latin typeface="Gilroy Light" panose="00000400000000000000" charset="-52"/>
              <a:cs typeface="Gotham Pro Light" panose="02000503030000020004" pitchFamily="2" charset="0"/>
            </a:endParaRPr>
          </a:p>
          <a:p>
            <a:pPr algn="just">
              <a:lnSpc>
                <a:spcPts val="1800"/>
              </a:lnSpc>
            </a:pPr>
            <a:r>
              <a:rPr lang="ru-RU" dirty="0" smtClean="0">
                <a:solidFill>
                  <a:schemeClr val="bg1"/>
                </a:solidFill>
                <a:latin typeface="Gilroy Light" panose="00000400000000000000" charset="-52"/>
                <a:cs typeface="Gotham Pro Light" panose="02000503030000020004" pitchFamily="2" charset="0"/>
              </a:rPr>
              <a:t>2 -77</a:t>
            </a:r>
            <a:r>
              <a:rPr lang="ru-RU" dirty="0">
                <a:solidFill>
                  <a:schemeClr val="bg1"/>
                </a:solidFill>
                <a:latin typeface="Gilroy Light" panose="00000400000000000000" charset="-52"/>
                <a:cs typeface="Gotham Pro Light" panose="02000503030000020004" pitchFamily="2" charset="0"/>
              </a:rPr>
              <a:t>% игроков тратит не менее часа в день.</a:t>
            </a:r>
          </a:p>
          <a:p>
            <a:pPr algn="just">
              <a:lnSpc>
                <a:spcPts val="1800"/>
              </a:lnSpc>
            </a:pPr>
            <a:endParaRPr lang="ru-RU" dirty="0" smtClean="0">
              <a:solidFill>
                <a:schemeClr val="bg1"/>
              </a:solidFill>
              <a:latin typeface="Gilroy Light" panose="00000400000000000000" charset="-52"/>
              <a:cs typeface="Gotham Pro Light" panose="02000503030000020004" pitchFamily="2" charset="0"/>
            </a:endParaRPr>
          </a:p>
          <a:p>
            <a:pPr algn="just">
              <a:lnSpc>
                <a:spcPts val="1800"/>
              </a:lnSpc>
            </a:pPr>
            <a:r>
              <a:rPr lang="ru-RU" dirty="0" smtClean="0">
                <a:solidFill>
                  <a:schemeClr val="bg1"/>
                </a:solidFill>
                <a:latin typeface="Gilroy Light" panose="00000400000000000000" charset="-52"/>
                <a:cs typeface="Gotham Pro Light" panose="02000503030000020004" pitchFamily="2" charset="0"/>
              </a:rPr>
              <a:t>3- В </a:t>
            </a:r>
            <a:r>
              <a:rPr lang="ru-RU" dirty="0">
                <a:solidFill>
                  <a:schemeClr val="bg1"/>
                </a:solidFill>
                <a:latin typeface="Gilroy Light" panose="00000400000000000000" charset="-52"/>
                <a:cs typeface="Gotham Pro Light" panose="02000503030000020004" pitchFamily="2" charset="0"/>
              </a:rPr>
              <a:t>онлайн-гейминге резко выросла доля социальных </a:t>
            </a:r>
            <a:r>
              <a:rPr lang="ru-RU" dirty="0" smtClean="0">
                <a:solidFill>
                  <a:schemeClr val="bg1"/>
                </a:solidFill>
                <a:latin typeface="Gilroy Light" panose="00000400000000000000" charset="-52"/>
                <a:cs typeface="Gotham Pro Light" panose="02000503030000020004" pitchFamily="2" charset="0"/>
              </a:rPr>
              <a:t>игр,  подразумевающих </a:t>
            </a:r>
            <a:r>
              <a:rPr lang="ru-RU" dirty="0">
                <a:solidFill>
                  <a:schemeClr val="bg1"/>
                </a:solidFill>
                <a:latin typeface="Gilroy Light" panose="00000400000000000000" charset="-52"/>
                <a:cs typeface="Gotham Pro Light" panose="02000503030000020004" pitchFamily="2" charset="0"/>
              </a:rPr>
              <a:t>какое-либо взаимодействие между людьми. </a:t>
            </a:r>
            <a:endParaRPr lang="ru-RU" dirty="0" smtClean="0">
              <a:solidFill>
                <a:schemeClr val="bg1"/>
              </a:solidFill>
              <a:latin typeface="Gilroy Light" panose="00000400000000000000" charset="-52"/>
              <a:cs typeface="Gotham Pro Light" panose="02000503030000020004" pitchFamily="2" charset="0"/>
            </a:endParaRPr>
          </a:p>
          <a:p>
            <a:pPr algn="just">
              <a:lnSpc>
                <a:spcPts val="1800"/>
              </a:lnSpc>
            </a:pPr>
            <a:endParaRPr lang="ru-RU" dirty="0" smtClean="0">
              <a:solidFill>
                <a:schemeClr val="bg1"/>
              </a:solidFill>
              <a:latin typeface="Gilroy Light" panose="00000400000000000000" charset="-52"/>
              <a:cs typeface="Gotham Pro Light" panose="02000503030000020004" pitchFamily="2" charset="0"/>
            </a:endParaRPr>
          </a:p>
          <a:p>
            <a:pPr algn="just">
              <a:lnSpc>
                <a:spcPts val="1800"/>
              </a:lnSpc>
            </a:pPr>
            <a:r>
              <a:rPr lang="ru-RU" dirty="0" smtClean="0">
                <a:solidFill>
                  <a:schemeClr val="bg1"/>
                </a:solidFill>
                <a:latin typeface="Gilroy Light" panose="00000400000000000000" charset="-52"/>
                <a:cs typeface="Gotham Pro Light" panose="02000503030000020004" pitchFamily="2" charset="0"/>
              </a:rPr>
              <a:t>4 -Онлайн-игры </a:t>
            </a:r>
            <a:r>
              <a:rPr lang="ru-RU" dirty="0">
                <a:solidFill>
                  <a:schemeClr val="bg1"/>
                </a:solidFill>
                <a:latin typeface="Gilroy Light" panose="00000400000000000000" charset="-52"/>
                <a:cs typeface="Gotham Pro Light" panose="02000503030000020004" pitchFamily="2" charset="0"/>
              </a:rPr>
              <a:t>— самый прибыльный интернет-бизнес, а средний возраст игрока вырос до 33 лет. </a:t>
            </a:r>
            <a:endParaRPr lang="ru-RU" dirty="0" smtClean="0">
              <a:solidFill>
                <a:schemeClr val="bg1"/>
              </a:solidFill>
              <a:latin typeface="Gilroy Light" panose="00000400000000000000" charset="-52"/>
              <a:cs typeface="Gotham Pro Light" panose="02000503030000020004" pitchFamily="2" charset="0"/>
            </a:endParaRPr>
          </a:p>
          <a:p>
            <a:pPr algn="just">
              <a:lnSpc>
                <a:spcPts val="1800"/>
              </a:lnSpc>
            </a:pPr>
            <a:endParaRPr lang="ru-RU" dirty="0" smtClean="0">
              <a:solidFill>
                <a:schemeClr val="bg1"/>
              </a:solidFill>
              <a:latin typeface="Gilroy Light" panose="00000400000000000000" charset="-52"/>
              <a:cs typeface="Gotham Pro Light" panose="02000503030000020004" pitchFamily="2" charset="0"/>
            </a:endParaRPr>
          </a:p>
          <a:p>
            <a:pPr algn="just">
              <a:lnSpc>
                <a:spcPts val="1800"/>
              </a:lnSpc>
            </a:pPr>
            <a:r>
              <a:rPr lang="ru-RU" dirty="0" smtClean="0">
                <a:solidFill>
                  <a:schemeClr val="bg1"/>
                </a:solidFill>
                <a:latin typeface="Gilroy Light" panose="00000400000000000000" charset="-52"/>
                <a:cs typeface="Gotham Pro Light" panose="02000503030000020004" pitchFamily="2" charset="0"/>
              </a:rPr>
              <a:t>5 - Люди </a:t>
            </a:r>
            <a:r>
              <a:rPr lang="ru-RU" dirty="0">
                <a:solidFill>
                  <a:schemeClr val="bg1"/>
                </a:solidFill>
                <a:latin typeface="Gilroy Light" panose="00000400000000000000" charset="-52"/>
                <a:cs typeface="Gotham Pro Light" panose="02000503030000020004" pitchFamily="2" charset="0"/>
              </a:rPr>
              <a:t>привязывают свои карты, значит, они не только взрослые и платежеспособные. Привязка означает, что они готовы покупать постоянно.</a:t>
            </a:r>
          </a:p>
        </p:txBody>
      </p:sp>
      <p:pic>
        <p:nvPicPr>
          <p:cNvPr id="3074" name="Picture 2" descr="https://leonardo.osnova.io/28a07670-fe73-88e5-e6ac-097bf8ea05f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267" r="18243"/>
          <a:stretch/>
        </p:blipFill>
        <p:spPr bwMode="auto">
          <a:xfrm>
            <a:off x="7444754" y="1413676"/>
            <a:ext cx="4764342" cy="40306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Скругленный прямоугольник 8">
            <a:hlinkClick r:id="rId3"/>
          </p:cNvPr>
          <p:cNvSpPr/>
          <p:nvPr/>
        </p:nvSpPr>
        <p:spPr>
          <a:xfrm>
            <a:off x="7104112" y="6157139"/>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3654165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nvGrpSpPr>
          <p:cNvPr id="9" name="Группа 8"/>
          <p:cNvGrpSpPr/>
          <p:nvPr/>
        </p:nvGrpSpPr>
        <p:grpSpPr>
          <a:xfrm>
            <a:off x="10848528" y="0"/>
            <a:ext cx="471722" cy="471722"/>
            <a:chOff x="704849" y="476250"/>
            <a:chExt cx="2952750" cy="2952750"/>
          </a:xfrm>
        </p:grpSpPr>
        <p:sp>
          <p:nvSpPr>
            <p:cNvPr id="10" name="Прямоугольник 9"/>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1" name="Прямоугольник 10"/>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grpSp>
        <p:nvGrpSpPr>
          <p:cNvPr id="12" name="Группа 11"/>
          <p:cNvGrpSpPr/>
          <p:nvPr/>
        </p:nvGrpSpPr>
        <p:grpSpPr>
          <a:xfrm>
            <a:off x="8598015" y="5366735"/>
            <a:ext cx="1099397" cy="1099397"/>
            <a:chOff x="704849" y="476250"/>
            <a:chExt cx="2952750" cy="2952750"/>
          </a:xfrm>
        </p:grpSpPr>
        <p:sp>
          <p:nvSpPr>
            <p:cNvPr id="13" name="Прямоугольник 12"/>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4" name="Прямоугольник 13"/>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
        <p:nvSpPr>
          <p:cNvPr id="16" name="TextBox 15"/>
          <p:cNvSpPr txBox="1"/>
          <p:nvPr/>
        </p:nvSpPr>
        <p:spPr>
          <a:xfrm>
            <a:off x="35528" y="627569"/>
            <a:ext cx="12169352" cy="861774"/>
          </a:xfrm>
          <a:prstGeom prst="rect">
            <a:avLst/>
          </a:prstGeom>
          <a:noFill/>
        </p:spPr>
        <p:txBody>
          <a:bodyPr wrap="square" rtlCol="0">
            <a:spAutoFit/>
          </a:bodyPr>
          <a:lstStyle/>
          <a:p>
            <a:pPr>
              <a:lnSpc>
                <a:spcPts val="3000"/>
              </a:lnSpc>
            </a:pPr>
            <a:r>
              <a:rPr lang="ru-RU" sz="3500" spc="330" dirty="0" smtClean="0">
                <a:solidFill>
                  <a:schemeClr val="bg1"/>
                </a:solidFill>
                <a:latin typeface="Gilroy ExtraBold" panose="00000900000000000000" charset="-52"/>
                <a:cs typeface="Gotham Pro Medium" panose="02000603030000020004" pitchFamily="2" charset="0"/>
              </a:rPr>
              <a:t>VIMEO запустила корпоративный сервис на основе  ИИ для создания роликов для </a:t>
            </a:r>
            <a:r>
              <a:rPr lang="ru-RU" sz="3500" spc="330" dirty="0" err="1" smtClean="0">
                <a:solidFill>
                  <a:schemeClr val="bg1"/>
                </a:solidFill>
                <a:latin typeface="Gilroy ExtraBold" panose="00000900000000000000" charset="-52"/>
                <a:cs typeface="Gotham Pro Medium" panose="02000603030000020004" pitchFamily="2" charset="0"/>
              </a:rPr>
              <a:t>соцсетей</a:t>
            </a:r>
            <a:endParaRPr lang="ru-RU" sz="3500" spc="330" dirty="0" smtClean="0">
              <a:solidFill>
                <a:schemeClr val="bg1"/>
              </a:solidFill>
              <a:latin typeface="Gilroy ExtraBold" panose="00000900000000000000" charset="-52"/>
              <a:cs typeface="Gotham Pro Medium" panose="02000603030000020004" pitchFamily="2"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2830" y="5916434"/>
            <a:ext cx="2111524" cy="2222432"/>
          </a:xfrm>
          <a:prstGeom prst="rect">
            <a:avLst/>
          </a:prstGeom>
        </p:spPr>
      </p:pic>
      <p:pic>
        <p:nvPicPr>
          <p:cNvPr id="5122" name="Picture 2" descr="Картинки по запросу vimeo cre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096" y="1609386"/>
            <a:ext cx="4901722" cy="3484498"/>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479376" y="1780298"/>
            <a:ext cx="6096001" cy="3093154"/>
          </a:xfrm>
          <a:prstGeom prst="rect">
            <a:avLst/>
          </a:prstGeom>
        </p:spPr>
        <p:txBody>
          <a:bodyPr>
            <a:spAutoFit/>
          </a:bodyPr>
          <a:lstStyle/>
          <a:p>
            <a:pPr algn="just">
              <a:lnSpc>
                <a:spcPts val="1800"/>
              </a:lnSpc>
            </a:pPr>
            <a:r>
              <a:rPr lang="ru-RU" dirty="0">
                <a:solidFill>
                  <a:schemeClr val="bg1"/>
                </a:solidFill>
                <a:latin typeface="Gilroy Light" panose="00000400000000000000" charset="-52"/>
                <a:cs typeface="Gotham Pro Light" panose="02000503030000020004" pitchFamily="2" charset="0"/>
              </a:rPr>
              <a:t>Основная задача ИИ состоит в том, чтобы упростить монтаж видео: он автоматически определяет ключевые моменты в ролике, например расположение объектов или текста, а также следит за синхронизацией аудио- и визуального контента, объясняет издание.</a:t>
            </a:r>
          </a:p>
          <a:p>
            <a:pPr algn="just">
              <a:lnSpc>
                <a:spcPts val="1800"/>
              </a:lnSpc>
            </a:pPr>
            <a:endParaRPr lang="ru-RU" dirty="0">
              <a:solidFill>
                <a:schemeClr val="bg1"/>
              </a:solidFill>
              <a:latin typeface="Gilroy Light" panose="00000400000000000000" charset="-52"/>
              <a:cs typeface="Gotham Pro Light" panose="02000503030000020004" pitchFamily="2" charset="0"/>
            </a:endParaRPr>
          </a:p>
          <a:p>
            <a:pPr algn="just">
              <a:lnSpc>
                <a:spcPts val="1800"/>
              </a:lnSpc>
            </a:pPr>
            <a:r>
              <a:rPr lang="ru-RU" dirty="0">
                <a:solidFill>
                  <a:schemeClr val="bg1"/>
                </a:solidFill>
                <a:latin typeface="Gilroy Light" panose="00000400000000000000" charset="-52"/>
                <a:cs typeface="Gotham Pro Light" panose="02000503030000020004" pitchFamily="2" charset="0"/>
              </a:rPr>
              <a:t>В ближайшие несколько месяцев </a:t>
            </a:r>
            <a:r>
              <a:rPr lang="ru-RU" dirty="0" err="1">
                <a:solidFill>
                  <a:schemeClr val="bg1"/>
                </a:solidFill>
                <a:latin typeface="Gilroy Light" panose="00000400000000000000" charset="-52"/>
                <a:cs typeface="Gotham Pro Light" panose="02000503030000020004" pitchFamily="2" charset="0"/>
              </a:rPr>
              <a:t>Vimeo</a:t>
            </a:r>
            <a:r>
              <a:rPr lang="ru-RU" dirty="0">
                <a:solidFill>
                  <a:schemeClr val="bg1"/>
                </a:solidFill>
                <a:latin typeface="Gilroy Light" panose="00000400000000000000" charset="-52"/>
                <a:cs typeface="Gotham Pro Light" panose="02000503030000020004" pitchFamily="2" charset="0"/>
              </a:rPr>
              <a:t> планирует запустить мобильную версию </a:t>
            </a:r>
            <a:r>
              <a:rPr lang="ru-RU" dirty="0" err="1">
                <a:solidFill>
                  <a:schemeClr val="bg1"/>
                </a:solidFill>
                <a:latin typeface="Gilroy Light" panose="00000400000000000000" charset="-52"/>
                <a:cs typeface="Gotham Pro Light" panose="02000503030000020004" pitchFamily="2" charset="0"/>
              </a:rPr>
              <a:t>Vimeo</a:t>
            </a:r>
            <a:r>
              <a:rPr lang="ru-RU" dirty="0">
                <a:solidFill>
                  <a:schemeClr val="bg1"/>
                </a:solidFill>
                <a:latin typeface="Gilroy Light" panose="00000400000000000000" charset="-52"/>
                <a:cs typeface="Gotham Pro Light" panose="02000503030000020004" pitchFamily="2" charset="0"/>
              </a:rPr>
              <a:t> </a:t>
            </a:r>
            <a:r>
              <a:rPr lang="ru-RU" dirty="0" err="1">
                <a:solidFill>
                  <a:schemeClr val="bg1"/>
                </a:solidFill>
                <a:latin typeface="Gilroy Light" panose="00000400000000000000" charset="-52"/>
                <a:cs typeface="Gotham Pro Light" panose="02000503030000020004" pitchFamily="2" charset="0"/>
              </a:rPr>
              <a:t>Create</a:t>
            </a:r>
            <a:r>
              <a:rPr lang="ru-RU" dirty="0">
                <a:solidFill>
                  <a:schemeClr val="bg1"/>
                </a:solidFill>
                <a:latin typeface="Gilroy Light" panose="00000400000000000000" charset="-52"/>
                <a:cs typeface="Gotham Pro Light" panose="02000503030000020004" pitchFamily="2" charset="0"/>
              </a:rPr>
              <a:t>, рассказали в компании. Сейчас сервис доступен для всех, у кого есть аккаунт </a:t>
            </a:r>
            <a:r>
              <a:rPr lang="ru-RU" dirty="0" err="1">
                <a:solidFill>
                  <a:schemeClr val="bg1"/>
                </a:solidFill>
                <a:latin typeface="Gilroy Light" panose="00000400000000000000" charset="-52"/>
                <a:cs typeface="Gotham Pro Light" panose="02000503030000020004" pitchFamily="2" charset="0"/>
              </a:rPr>
              <a:t>Vimeo</a:t>
            </a:r>
            <a:r>
              <a:rPr lang="ru-RU" dirty="0">
                <a:solidFill>
                  <a:schemeClr val="bg1"/>
                </a:solidFill>
                <a:latin typeface="Gilroy Light" panose="00000400000000000000" charset="-52"/>
                <a:cs typeface="Gotham Pro Light" panose="02000503030000020004" pitchFamily="2" charset="0"/>
              </a:rPr>
              <a:t>, но сохранять и делиться видеороликами могут только пользователи с тарифами </a:t>
            </a:r>
            <a:r>
              <a:rPr lang="ru-RU" dirty="0" err="1">
                <a:solidFill>
                  <a:schemeClr val="bg1"/>
                </a:solidFill>
                <a:latin typeface="Gilroy Light" panose="00000400000000000000" charset="-52"/>
                <a:cs typeface="Gotham Pro Light" panose="02000503030000020004" pitchFamily="2" charset="0"/>
              </a:rPr>
              <a:t>Pro</a:t>
            </a:r>
            <a:r>
              <a:rPr lang="ru-RU" dirty="0">
                <a:solidFill>
                  <a:schemeClr val="bg1"/>
                </a:solidFill>
                <a:latin typeface="Gilroy Light" panose="00000400000000000000" charset="-52"/>
                <a:cs typeface="Gotham Pro Light" panose="02000503030000020004" pitchFamily="2" charset="0"/>
              </a:rPr>
              <a:t>, </a:t>
            </a:r>
            <a:r>
              <a:rPr lang="ru-RU" dirty="0" err="1">
                <a:solidFill>
                  <a:schemeClr val="bg1"/>
                </a:solidFill>
                <a:latin typeface="Gilroy Light" panose="00000400000000000000" charset="-52"/>
                <a:cs typeface="Gotham Pro Light" panose="02000503030000020004" pitchFamily="2" charset="0"/>
              </a:rPr>
              <a:t>Business</a:t>
            </a:r>
            <a:r>
              <a:rPr lang="ru-RU" dirty="0">
                <a:solidFill>
                  <a:schemeClr val="bg1"/>
                </a:solidFill>
                <a:latin typeface="Gilroy Light" panose="00000400000000000000" charset="-52"/>
                <a:cs typeface="Gotham Pro Light" panose="02000503030000020004" pitchFamily="2" charset="0"/>
              </a:rPr>
              <a:t> и </a:t>
            </a:r>
            <a:r>
              <a:rPr lang="ru-RU" dirty="0" err="1">
                <a:solidFill>
                  <a:schemeClr val="bg1"/>
                </a:solidFill>
                <a:latin typeface="Gilroy Light" panose="00000400000000000000" charset="-52"/>
                <a:cs typeface="Gotham Pro Light" panose="02000503030000020004" pitchFamily="2" charset="0"/>
              </a:rPr>
              <a:t>Premium</a:t>
            </a:r>
            <a:r>
              <a:rPr lang="ru-RU" dirty="0">
                <a:solidFill>
                  <a:schemeClr val="bg1"/>
                </a:solidFill>
                <a:latin typeface="Gilroy Light" panose="00000400000000000000" charset="-52"/>
                <a:cs typeface="Gotham Pro Light" panose="02000503030000020004" pitchFamily="2" charset="0"/>
              </a:rPr>
              <a:t>.</a:t>
            </a:r>
          </a:p>
        </p:txBody>
      </p:sp>
      <p:sp>
        <p:nvSpPr>
          <p:cNvPr id="17" name="Скругленный прямоугольник 16">
            <a:hlinkClick r:id="rId4"/>
          </p:cNvPr>
          <p:cNvSpPr/>
          <p:nvPr/>
        </p:nvSpPr>
        <p:spPr>
          <a:xfrm>
            <a:off x="5281910" y="5455363"/>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21471154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0" name="TextBox 9"/>
          <p:cNvSpPr txBox="1"/>
          <p:nvPr/>
        </p:nvSpPr>
        <p:spPr>
          <a:xfrm>
            <a:off x="590197" y="542265"/>
            <a:ext cx="11812230" cy="861774"/>
          </a:xfrm>
          <a:prstGeom prst="rect">
            <a:avLst/>
          </a:prstGeom>
          <a:noFill/>
        </p:spPr>
        <p:txBody>
          <a:bodyPr wrap="square" rtlCol="0">
            <a:spAutoFit/>
          </a:bodyPr>
          <a:lstStyle/>
          <a:p>
            <a:pPr>
              <a:lnSpc>
                <a:spcPts val="3000"/>
              </a:lnSpc>
            </a:pPr>
            <a:r>
              <a:rPr lang="ru-RU" sz="3600" spc="330" dirty="0" smtClean="0">
                <a:solidFill>
                  <a:schemeClr val="bg1"/>
                </a:solidFill>
                <a:latin typeface="Gilroy ExtraBold" panose="00000900000000000000" charset="-52"/>
                <a:cs typeface="Gotham Pro Medium" panose="02000603030000020004" pitchFamily="2" charset="0"/>
              </a:rPr>
              <a:t>Приложения с дополненной реальностью-комфорт для пользователя</a:t>
            </a:r>
          </a:p>
        </p:txBody>
      </p:sp>
      <p:sp>
        <p:nvSpPr>
          <p:cNvPr id="11" name="TextBox 10"/>
          <p:cNvSpPr txBox="1"/>
          <p:nvPr/>
        </p:nvSpPr>
        <p:spPr>
          <a:xfrm>
            <a:off x="864586" y="1552332"/>
            <a:ext cx="6394392" cy="4016484"/>
          </a:xfrm>
          <a:prstGeom prst="rect">
            <a:avLst/>
          </a:prstGeom>
          <a:noFill/>
        </p:spPr>
        <p:txBody>
          <a:bodyPr wrap="square" rtlCol="0">
            <a:spAutoFit/>
          </a:bodyPr>
          <a:lstStyle/>
          <a:p>
            <a:pPr algn="just">
              <a:lnSpc>
                <a:spcPts val="1800"/>
              </a:lnSpc>
            </a:pPr>
            <a:r>
              <a:rPr lang="ru-RU" sz="1600" dirty="0">
                <a:solidFill>
                  <a:schemeClr val="bg1"/>
                </a:solidFill>
                <a:latin typeface="Gilroy Light" panose="00000400000000000000" charset="-52"/>
                <a:cs typeface="Gotham Pro Light" panose="02000503030000020004" pitchFamily="2" charset="0"/>
              </a:rPr>
              <a:t>Маркетинг в дополненной реальности - один из самых понятных способов представить продукт как технически подкованной, так и не разбирающейся в технологиях аудитории. Приложения AR позволяют не просто найти какую-либо информацию о продукте, но и дать возможность попробовать продукт, когда и где захотят пользователи, затем купить то, что им нравится, тем самым экономя время на посещении обычных магазинов.</a:t>
            </a:r>
          </a:p>
          <a:p>
            <a:pPr algn="just">
              <a:lnSpc>
                <a:spcPts val="1800"/>
              </a:lnSpc>
            </a:pPr>
            <a:endParaRPr lang="ru-RU" sz="1600" dirty="0">
              <a:solidFill>
                <a:schemeClr val="bg1"/>
              </a:solidFill>
              <a:latin typeface="Gilroy Light" panose="00000400000000000000" charset="-52"/>
              <a:cs typeface="Gotham Pro Light" panose="02000503030000020004" pitchFamily="2" charset="0"/>
            </a:endParaRPr>
          </a:p>
          <a:p>
            <a:pPr algn="just">
              <a:lnSpc>
                <a:spcPts val="1800"/>
              </a:lnSpc>
            </a:pPr>
            <a:r>
              <a:rPr lang="ru-RU" sz="1600" dirty="0" smtClean="0">
                <a:solidFill>
                  <a:schemeClr val="bg1"/>
                </a:solidFill>
                <a:latin typeface="Gilroy Light" panose="00000400000000000000" charset="-52"/>
                <a:cs typeface="Gotham Pro Light" panose="02000503030000020004" pitchFamily="2" charset="0"/>
              </a:rPr>
              <a:t>Установив специальное приложение , пользователи смогут:</a:t>
            </a:r>
            <a:endParaRPr lang="ru-RU" sz="1600" dirty="0">
              <a:solidFill>
                <a:schemeClr val="bg1"/>
              </a:solidFill>
              <a:latin typeface="Gilroy Light" panose="00000400000000000000" charset="-52"/>
              <a:cs typeface="Gotham Pro Light" panose="02000503030000020004" pitchFamily="2" charset="0"/>
            </a:endParaRPr>
          </a:p>
          <a:p>
            <a:pPr marL="285750" indent="-285750" algn="just">
              <a:lnSpc>
                <a:spcPts val="1800"/>
              </a:lnSpc>
              <a:buFont typeface="Arial" panose="020B0604020202020204" pitchFamily="34" charset="0"/>
              <a:buChar char="•"/>
            </a:pPr>
            <a:r>
              <a:rPr lang="ru-RU" sz="1600" dirty="0" smtClean="0">
                <a:solidFill>
                  <a:schemeClr val="bg1"/>
                </a:solidFill>
                <a:latin typeface="Gilroy Light" panose="00000400000000000000" charset="-52"/>
                <a:cs typeface="Gotham Pro Light" panose="02000503030000020004" pitchFamily="2" charset="0"/>
              </a:rPr>
              <a:t>посмотреть</a:t>
            </a:r>
            <a:r>
              <a:rPr lang="ru-RU" sz="1600" dirty="0">
                <a:solidFill>
                  <a:schemeClr val="bg1"/>
                </a:solidFill>
                <a:latin typeface="Gilroy Light" panose="00000400000000000000" charset="-52"/>
                <a:cs typeface="Gotham Pro Light" panose="02000503030000020004" pitchFamily="2" charset="0"/>
              </a:rPr>
              <a:t>, что находится внутри упаковки продукта</a:t>
            </a:r>
          </a:p>
          <a:p>
            <a:pPr marL="285750" indent="-285750" algn="just">
              <a:lnSpc>
                <a:spcPts val="1800"/>
              </a:lnSpc>
              <a:buFont typeface="Arial" panose="020B0604020202020204" pitchFamily="34" charset="0"/>
              <a:buChar char="•"/>
            </a:pPr>
            <a:r>
              <a:rPr lang="ru-RU" sz="1600" dirty="0">
                <a:solidFill>
                  <a:schemeClr val="bg1"/>
                </a:solidFill>
                <a:latin typeface="Gilroy Light" panose="00000400000000000000" charset="-52"/>
                <a:cs typeface="Gotham Pro Light" panose="02000503030000020004" pitchFamily="2" charset="0"/>
              </a:rPr>
              <a:t>попробовать новые продукты (виртуально), глядя на них со всех сторон</a:t>
            </a:r>
          </a:p>
          <a:p>
            <a:pPr marL="285750" indent="-285750" algn="just">
              <a:lnSpc>
                <a:spcPts val="1800"/>
              </a:lnSpc>
              <a:buFont typeface="Arial" panose="020B0604020202020204" pitchFamily="34" charset="0"/>
              <a:buChar char="•"/>
            </a:pPr>
            <a:r>
              <a:rPr lang="ru-RU" sz="1600" dirty="0">
                <a:solidFill>
                  <a:schemeClr val="bg1"/>
                </a:solidFill>
                <a:latin typeface="Gilroy Light" panose="00000400000000000000" charset="-52"/>
                <a:cs typeface="Gotham Pro Light" panose="02000503030000020004" pitchFamily="2" charset="0"/>
              </a:rPr>
              <a:t>сравнить разные цвета и модели предмета в том интерьере, где будет использоваться предмет, чтобы решить, какой из них лучше</a:t>
            </a:r>
          </a:p>
          <a:p>
            <a:pPr marL="285750" indent="-285750" algn="just">
              <a:lnSpc>
                <a:spcPts val="1800"/>
              </a:lnSpc>
              <a:buFont typeface="Arial" panose="020B0604020202020204" pitchFamily="34" charset="0"/>
              <a:buChar char="•"/>
            </a:pPr>
            <a:r>
              <a:rPr lang="ru-RU" sz="1600" dirty="0" smtClean="0">
                <a:solidFill>
                  <a:schemeClr val="bg1"/>
                </a:solidFill>
                <a:latin typeface="Gilroy Light" panose="00000400000000000000" charset="-52"/>
                <a:cs typeface="Gotham Pro Light" panose="02000503030000020004" pitchFamily="2" charset="0"/>
              </a:rPr>
              <a:t>заказать товар</a:t>
            </a:r>
            <a:endParaRPr lang="en-US" sz="1600" dirty="0" smtClean="0">
              <a:solidFill>
                <a:schemeClr val="bg1"/>
              </a:solidFill>
              <a:latin typeface="Gilroy Light" panose="00000400000000000000" charset="-52"/>
              <a:cs typeface="Gotham Pro Light" panose="02000503030000020004" pitchFamily="2" charset="0"/>
            </a:endParaRPr>
          </a:p>
        </p:txBody>
      </p:sp>
      <p:sp>
        <p:nvSpPr>
          <p:cNvPr id="12" name="Скругленный прямоугольник 11">
            <a:hlinkClick r:id="rId2"/>
          </p:cNvPr>
          <p:cNvSpPr/>
          <p:nvPr/>
        </p:nvSpPr>
        <p:spPr>
          <a:xfrm>
            <a:off x="5098240" y="5568816"/>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771" y="379519"/>
            <a:ext cx="3434296" cy="3614683"/>
          </a:xfrm>
          <a:prstGeom prst="rect">
            <a:avLst/>
          </a:prstGeom>
        </p:spPr>
      </p:pic>
      <p:pic>
        <p:nvPicPr>
          <p:cNvPr id="4098" name="Picture 2" descr="Тренды дополненной реальности, которые будут определять маркетинг в 2019 году"/>
          <p:cNvPicPr>
            <a:picLocks noChangeAspect="1" noChangeArrowheads="1"/>
          </p:cNvPicPr>
          <p:nvPr/>
        </p:nvPicPr>
        <p:blipFill rotWithShape="1">
          <a:blip r:embed="rId4">
            <a:extLst>
              <a:ext uri="{28A0092B-C50C-407E-A947-70E740481C1C}">
                <a14:useLocalDpi xmlns:a14="http://schemas.microsoft.com/office/drawing/2010/main" val="0"/>
              </a:ext>
            </a:extLst>
          </a:blip>
          <a:srcRect l="15810" r="15312"/>
          <a:stretch/>
        </p:blipFill>
        <p:spPr bwMode="auto">
          <a:xfrm>
            <a:off x="7544463" y="1652296"/>
            <a:ext cx="4525348" cy="34519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Группа 8"/>
          <p:cNvGrpSpPr/>
          <p:nvPr/>
        </p:nvGrpSpPr>
        <p:grpSpPr>
          <a:xfrm>
            <a:off x="10393235" y="5372659"/>
            <a:ext cx="1099397" cy="1099397"/>
            <a:chOff x="704849" y="476250"/>
            <a:chExt cx="2952750" cy="2952750"/>
          </a:xfrm>
          <a:solidFill>
            <a:schemeClr val="bg1"/>
          </a:solidFill>
        </p:grpSpPr>
        <p:sp>
          <p:nvSpPr>
            <p:cNvPr id="14" name="Прямоугольник 13"/>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5" name="Прямоугольник 14"/>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1633112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 name="Скругленный прямоугольник 6"/>
          <p:cNvSpPr/>
          <p:nvPr/>
        </p:nvSpPr>
        <p:spPr>
          <a:xfrm>
            <a:off x="9579377" y="10550937"/>
            <a:ext cx="880401" cy="171721"/>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9" name="TextBox 8"/>
          <p:cNvSpPr txBox="1"/>
          <p:nvPr/>
        </p:nvSpPr>
        <p:spPr>
          <a:xfrm>
            <a:off x="263352" y="548680"/>
            <a:ext cx="11230398" cy="861774"/>
          </a:xfrm>
          <a:prstGeom prst="rect">
            <a:avLst/>
          </a:prstGeom>
          <a:noFill/>
        </p:spPr>
        <p:txBody>
          <a:bodyPr wrap="square" rtlCol="0">
            <a:spAutoFit/>
          </a:bodyPr>
          <a:lstStyle/>
          <a:p>
            <a:pPr>
              <a:lnSpc>
                <a:spcPts val="3000"/>
              </a:lnSpc>
            </a:pPr>
            <a:r>
              <a:rPr lang="en-US" sz="3600" spc="330" dirty="0" smtClean="0">
                <a:solidFill>
                  <a:schemeClr val="bg1"/>
                </a:solidFill>
                <a:latin typeface="Gilroy ExtraBold" panose="00000900000000000000" charset="-52"/>
                <a:cs typeface="Gotham Pro Medium" panose="02000603030000020004" pitchFamily="2" charset="0"/>
              </a:rPr>
              <a:t>Microsoft </a:t>
            </a:r>
            <a:r>
              <a:rPr lang="ru-RU" sz="3600" spc="330" dirty="0" smtClean="0">
                <a:solidFill>
                  <a:schemeClr val="bg1"/>
                </a:solidFill>
                <a:latin typeface="Gilroy ExtraBold" panose="00000900000000000000" charset="-52"/>
                <a:cs typeface="Gotham Pro Medium" panose="02000603030000020004" pitchFamily="2" charset="0"/>
              </a:rPr>
              <a:t>выпустила браузер </a:t>
            </a:r>
            <a:r>
              <a:rPr lang="en-US" sz="3600" spc="330" dirty="0" smtClean="0">
                <a:solidFill>
                  <a:schemeClr val="bg1"/>
                </a:solidFill>
                <a:latin typeface="Gilroy ExtraBold" panose="00000900000000000000" charset="-52"/>
                <a:cs typeface="Gotham Pro Medium" panose="02000603030000020004" pitchFamily="2" charset="0"/>
              </a:rPr>
              <a:t>Edge </a:t>
            </a:r>
            <a:r>
              <a:rPr lang="ru-RU" sz="3600" spc="330" dirty="0" smtClean="0">
                <a:solidFill>
                  <a:schemeClr val="bg1"/>
                </a:solidFill>
                <a:latin typeface="Gilroy ExtraBold" panose="00000900000000000000" charset="-52"/>
                <a:cs typeface="Gotham Pro Medium" panose="02000603030000020004" pitchFamily="2" charset="0"/>
              </a:rPr>
              <a:t>на базе </a:t>
            </a:r>
            <a:r>
              <a:rPr lang="en-US" sz="3600" spc="330" dirty="0" smtClean="0">
                <a:solidFill>
                  <a:schemeClr val="bg1"/>
                </a:solidFill>
                <a:latin typeface="Gilroy ExtraBold" panose="00000900000000000000" charset="-52"/>
                <a:cs typeface="Gotham Pro Medium" panose="02000603030000020004" pitchFamily="2" charset="0"/>
              </a:rPr>
              <a:t>Chromium </a:t>
            </a:r>
            <a:r>
              <a:rPr lang="ru-RU" sz="3600" spc="330" dirty="0" smtClean="0">
                <a:solidFill>
                  <a:schemeClr val="bg1"/>
                </a:solidFill>
                <a:latin typeface="Gilroy ExtraBold" panose="00000900000000000000" charset="-52"/>
                <a:cs typeface="Gotham Pro Medium" panose="02000603030000020004" pitchFamily="2" charset="0"/>
              </a:rPr>
              <a:t>для </a:t>
            </a:r>
            <a:r>
              <a:rPr lang="en-US" sz="3600" spc="330" dirty="0" smtClean="0">
                <a:solidFill>
                  <a:schemeClr val="bg1"/>
                </a:solidFill>
                <a:latin typeface="Gilroy ExtraBold" panose="00000900000000000000" charset="-52"/>
                <a:cs typeface="Gotham Pro Medium" panose="02000603030000020004" pitchFamily="2" charset="0"/>
              </a:rPr>
              <a:t>Windows </a:t>
            </a:r>
            <a:r>
              <a:rPr lang="ru-RU" sz="3600" spc="330" dirty="0" smtClean="0">
                <a:solidFill>
                  <a:schemeClr val="bg1"/>
                </a:solidFill>
                <a:latin typeface="Gilroy ExtraBold" panose="00000900000000000000" charset="-52"/>
                <a:cs typeface="Gotham Pro Medium" panose="02000603030000020004" pitchFamily="2" charset="0"/>
              </a:rPr>
              <a:t>и </a:t>
            </a:r>
            <a:r>
              <a:rPr lang="en-US" sz="3600" spc="330" dirty="0" smtClean="0">
                <a:solidFill>
                  <a:schemeClr val="bg1"/>
                </a:solidFill>
                <a:latin typeface="Gilroy ExtraBold" panose="00000900000000000000" charset="-52"/>
                <a:cs typeface="Gotham Pro Medium" panose="02000603030000020004" pitchFamily="2" charset="0"/>
              </a:rPr>
              <a:t>MAC OS</a:t>
            </a:r>
            <a:endParaRPr lang="en-US" sz="3600" spc="330" dirty="0">
              <a:solidFill>
                <a:schemeClr val="bg1"/>
              </a:solidFill>
              <a:latin typeface="Gilroy ExtraBold" panose="00000900000000000000" charset="-52"/>
              <a:cs typeface="Gotham Pro Medium" panose="02000603030000020004" pitchFamily="2" charset="0"/>
            </a:endParaRPr>
          </a:p>
        </p:txBody>
      </p:sp>
      <p:sp>
        <p:nvSpPr>
          <p:cNvPr id="10" name="TextBox 9"/>
          <p:cNvSpPr txBox="1"/>
          <p:nvPr/>
        </p:nvSpPr>
        <p:spPr>
          <a:xfrm>
            <a:off x="323675" y="1693845"/>
            <a:ext cx="5554876" cy="3785652"/>
          </a:xfrm>
          <a:prstGeom prst="rect">
            <a:avLst/>
          </a:prstGeom>
          <a:noFill/>
        </p:spPr>
        <p:txBody>
          <a:bodyPr wrap="square" rtlCol="0">
            <a:spAutoFit/>
          </a:bodyPr>
          <a:lstStyle/>
          <a:p>
            <a:pPr algn="just">
              <a:lnSpc>
                <a:spcPts val="1800"/>
              </a:lnSpc>
            </a:pPr>
            <a:r>
              <a:rPr lang="ru-RU" dirty="0" err="1">
                <a:solidFill>
                  <a:schemeClr val="bg1"/>
                </a:solidFill>
                <a:latin typeface="Gilroy Light" panose="00000400000000000000" charset="-52"/>
                <a:cs typeface="Gotham Pro Light" panose="02000503030000020004" pitchFamily="2" charset="0"/>
              </a:rPr>
              <a:t>Microsoft</a:t>
            </a:r>
            <a:r>
              <a:rPr lang="ru-RU" dirty="0">
                <a:solidFill>
                  <a:schemeClr val="bg1"/>
                </a:solidFill>
                <a:latin typeface="Gilroy Light" panose="00000400000000000000" charset="-52"/>
                <a:cs typeface="Gotham Pro Light" panose="02000503030000020004" pitchFamily="2" charset="0"/>
              </a:rPr>
              <a:t> выпустила первую стабильную версию браузера </a:t>
            </a:r>
            <a:r>
              <a:rPr lang="ru-RU" dirty="0" err="1">
                <a:solidFill>
                  <a:schemeClr val="bg1"/>
                </a:solidFill>
                <a:latin typeface="Gilroy Light" panose="00000400000000000000" charset="-52"/>
                <a:cs typeface="Gotham Pro Light" panose="02000503030000020004" pitchFamily="2" charset="0"/>
              </a:rPr>
              <a:t>Edge</a:t>
            </a:r>
            <a:r>
              <a:rPr lang="ru-RU" dirty="0">
                <a:solidFill>
                  <a:schemeClr val="bg1"/>
                </a:solidFill>
                <a:latin typeface="Gilroy Light" panose="00000400000000000000" charset="-52"/>
                <a:cs typeface="Gotham Pro Light" panose="02000503030000020004" pitchFamily="2" charset="0"/>
              </a:rPr>
              <a:t> на базе платформы </a:t>
            </a:r>
            <a:r>
              <a:rPr lang="ru-RU" dirty="0" err="1">
                <a:solidFill>
                  <a:schemeClr val="bg1"/>
                </a:solidFill>
                <a:latin typeface="Gilroy Light" panose="00000400000000000000" charset="-52"/>
                <a:cs typeface="Gotham Pro Light" panose="02000503030000020004" pitchFamily="2" charset="0"/>
              </a:rPr>
              <a:t>Chromium</a:t>
            </a:r>
            <a:r>
              <a:rPr lang="ru-RU" dirty="0">
                <a:solidFill>
                  <a:schemeClr val="bg1"/>
                </a:solidFill>
                <a:latin typeface="Gilroy Light" panose="00000400000000000000" charset="-52"/>
                <a:cs typeface="Gotham Pro Light" panose="02000503030000020004" pitchFamily="2" charset="0"/>
              </a:rPr>
              <a:t> с открытым исходным </a:t>
            </a:r>
            <a:r>
              <a:rPr lang="ru-RU" dirty="0" smtClean="0">
                <a:solidFill>
                  <a:schemeClr val="bg1"/>
                </a:solidFill>
                <a:latin typeface="Gilroy Light" panose="00000400000000000000" charset="-52"/>
                <a:cs typeface="Gotham Pro Light" panose="02000503030000020004" pitchFamily="2" charset="0"/>
              </a:rPr>
              <a:t>кодом. </a:t>
            </a:r>
            <a:endParaRPr lang="ru-RU" dirty="0">
              <a:solidFill>
                <a:schemeClr val="bg1"/>
              </a:solidFill>
              <a:latin typeface="Gilroy Light" panose="00000400000000000000" charset="-52"/>
              <a:cs typeface="Gotham Pro Light" panose="02000503030000020004" pitchFamily="2" charset="0"/>
            </a:endParaRPr>
          </a:p>
          <a:p>
            <a:pPr algn="just">
              <a:lnSpc>
                <a:spcPts val="1800"/>
              </a:lnSpc>
            </a:pPr>
            <a:endParaRPr lang="ru-RU" dirty="0" smtClean="0">
              <a:solidFill>
                <a:schemeClr val="bg1"/>
              </a:solidFill>
              <a:latin typeface="Gilroy Light" panose="00000400000000000000" charset="-52"/>
              <a:cs typeface="Gotham Pro Light" panose="02000503030000020004" pitchFamily="2" charset="0"/>
            </a:endParaRPr>
          </a:p>
          <a:p>
            <a:pPr algn="just">
              <a:lnSpc>
                <a:spcPts val="1800"/>
              </a:lnSpc>
            </a:pPr>
            <a:r>
              <a:rPr lang="ru-RU" dirty="0" smtClean="0">
                <a:solidFill>
                  <a:schemeClr val="bg1"/>
                </a:solidFill>
                <a:latin typeface="Gilroy Light" panose="00000400000000000000" charset="-52"/>
                <a:cs typeface="Gotham Pro Light" panose="02000503030000020004" pitchFamily="2" charset="0"/>
              </a:rPr>
              <a:t>Браузер </a:t>
            </a:r>
            <a:r>
              <a:rPr lang="ru-RU" dirty="0">
                <a:solidFill>
                  <a:schemeClr val="bg1"/>
                </a:solidFill>
                <a:latin typeface="Gilroy Light" panose="00000400000000000000" charset="-52"/>
                <a:cs typeface="Gotham Pro Light" panose="02000503030000020004" pitchFamily="2" charset="0"/>
              </a:rPr>
              <a:t>поддерживает потоковое 4К-видео и службу управления корпоративными удостоверениями </a:t>
            </a:r>
            <a:r>
              <a:rPr lang="ru-RU" dirty="0" err="1">
                <a:solidFill>
                  <a:schemeClr val="bg1"/>
                </a:solidFill>
                <a:latin typeface="Gilroy Light" panose="00000400000000000000" charset="-52"/>
                <a:cs typeface="Gotham Pro Light" panose="02000503030000020004" pitchFamily="2" charset="0"/>
              </a:rPr>
              <a:t>Azure</a:t>
            </a:r>
            <a:r>
              <a:rPr lang="ru-RU" dirty="0">
                <a:solidFill>
                  <a:schemeClr val="bg1"/>
                </a:solidFill>
                <a:latin typeface="Gilroy Light" panose="00000400000000000000" charset="-52"/>
                <a:cs typeface="Gotham Pro Light" panose="02000503030000020004" pitchFamily="2" charset="0"/>
              </a:rPr>
              <a:t> </a:t>
            </a:r>
            <a:r>
              <a:rPr lang="ru-RU" dirty="0" err="1">
                <a:solidFill>
                  <a:schemeClr val="bg1"/>
                </a:solidFill>
                <a:latin typeface="Gilroy Light" panose="00000400000000000000" charset="-52"/>
                <a:cs typeface="Gotham Pro Light" panose="02000503030000020004" pitchFamily="2" charset="0"/>
              </a:rPr>
              <a:t>Active</a:t>
            </a:r>
            <a:r>
              <a:rPr lang="ru-RU" dirty="0">
                <a:solidFill>
                  <a:schemeClr val="bg1"/>
                </a:solidFill>
                <a:latin typeface="Gilroy Light" panose="00000400000000000000" charset="-52"/>
                <a:cs typeface="Gotham Pro Light" panose="02000503030000020004" pitchFamily="2" charset="0"/>
              </a:rPr>
              <a:t> </a:t>
            </a:r>
            <a:r>
              <a:rPr lang="ru-RU" dirty="0" err="1">
                <a:solidFill>
                  <a:schemeClr val="bg1"/>
                </a:solidFill>
                <a:latin typeface="Gilroy Light" panose="00000400000000000000" charset="-52"/>
                <a:cs typeface="Gotham Pro Light" panose="02000503030000020004" pitchFamily="2" charset="0"/>
              </a:rPr>
              <a:t>Directory</a:t>
            </a:r>
            <a:r>
              <a:rPr lang="ru-RU" dirty="0">
                <a:solidFill>
                  <a:schemeClr val="bg1"/>
                </a:solidFill>
                <a:latin typeface="Gilroy Light" panose="00000400000000000000" charset="-52"/>
                <a:cs typeface="Gotham Pro Light" panose="02000503030000020004" pitchFamily="2" charset="0"/>
              </a:rPr>
              <a:t>, которая защищает пользователей от 99,9% </a:t>
            </a:r>
            <a:r>
              <a:rPr lang="ru-RU" dirty="0" err="1">
                <a:solidFill>
                  <a:schemeClr val="bg1"/>
                </a:solidFill>
                <a:latin typeface="Gilroy Light" panose="00000400000000000000" charset="-52"/>
                <a:cs typeface="Gotham Pro Light" panose="02000503030000020004" pitchFamily="2" charset="0"/>
              </a:rPr>
              <a:t>кибератак</a:t>
            </a:r>
            <a:r>
              <a:rPr lang="ru-RU" dirty="0">
                <a:solidFill>
                  <a:schemeClr val="bg1"/>
                </a:solidFill>
                <a:latin typeface="Gilroy Light" panose="00000400000000000000" charset="-52"/>
                <a:cs typeface="Gotham Pro Light" panose="02000503030000020004" pitchFamily="2" charset="0"/>
              </a:rPr>
              <a:t>, объясняет представитель компании</a:t>
            </a:r>
            <a:r>
              <a:rPr lang="ru-RU" dirty="0" smtClean="0">
                <a:solidFill>
                  <a:schemeClr val="bg1"/>
                </a:solidFill>
                <a:latin typeface="Gilroy Light" panose="00000400000000000000" charset="-52"/>
                <a:cs typeface="Gotham Pro Light" panose="02000503030000020004" pitchFamily="2" charset="0"/>
              </a:rPr>
              <a:t>.</a:t>
            </a:r>
          </a:p>
          <a:p>
            <a:pPr algn="just">
              <a:lnSpc>
                <a:spcPts val="1800"/>
              </a:lnSpc>
            </a:pPr>
            <a:endParaRPr lang="ru-RU" dirty="0" smtClean="0">
              <a:solidFill>
                <a:schemeClr val="bg1"/>
              </a:solidFill>
              <a:latin typeface="Gilroy Light" panose="00000400000000000000" charset="-52"/>
              <a:cs typeface="Gotham Pro Light" panose="02000503030000020004" pitchFamily="2" charset="0"/>
            </a:endParaRPr>
          </a:p>
          <a:p>
            <a:pPr algn="just">
              <a:lnSpc>
                <a:spcPts val="1800"/>
              </a:lnSpc>
            </a:pPr>
            <a:r>
              <a:rPr lang="ru-RU" dirty="0" smtClean="0">
                <a:solidFill>
                  <a:schemeClr val="bg1"/>
                </a:solidFill>
                <a:latin typeface="Gilroy Light" panose="00000400000000000000" charset="-52"/>
                <a:cs typeface="Gotham Pro Light" panose="02000503030000020004" pitchFamily="2" charset="0"/>
              </a:rPr>
              <a:t>Пользователь </a:t>
            </a:r>
            <a:r>
              <a:rPr lang="ru-RU" dirty="0">
                <a:solidFill>
                  <a:schemeClr val="bg1"/>
                </a:solidFill>
                <a:latin typeface="Gilroy Light" panose="00000400000000000000" charset="-52"/>
                <a:cs typeface="Gotham Pro Light" panose="02000503030000020004" pitchFamily="2" charset="0"/>
              </a:rPr>
              <a:t>сможет активировать в новом браузере функцию предотвращения отслеживания действий сторонними сервисами. Кроме того, в </a:t>
            </a:r>
            <a:r>
              <a:rPr lang="ru-RU" dirty="0" err="1">
                <a:solidFill>
                  <a:schemeClr val="bg1"/>
                </a:solidFill>
                <a:latin typeface="Gilroy Light" panose="00000400000000000000" charset="-52"/>
                <a:cs typeface="Gotham Pro Light" panose="02000503030000020004" pitchFamily="2" charset="0"/>
              </a:rPr>
              <a:t>Edge</a:t>
            </a:r>
            <a:r>
              <a:rPr lang="ru-RU" dirty="0">
                <a:solidFill>
                  <a:schemeClr val="bg1"/>
                </a:solidFill>
                <a:latin typeface="Gilroy Light" panose="00000400000000000000" charset="-52"/>
                <a:cs typeface="Gotham Pro Light" panose="02000503030000020004" pitchFamily="2" charset="0"/>
              </a:rPr>
              <a:t> можно индивидуально настраивать дизайн, содержание новой вкладки и показ новостей.</a:t>
            </a:r>
            <a:endParaRPr lang="en-US" dirty="0" smtClean="0">
              <a:solidFill>
                <a:schemeClr val="bg1"/>
              </a:solidFill>
              <a:latin typeface="Gilroy Light" panose="00000400000000000000" charset="-52"/>
              <a:cs typeface="Gotham Pro Light" panose="02000503030000020004" pitchFamily="2" charset="0"/>
            </a:endParaRPr>
          </a:p>
        </p:txBody>
      </p:sp>
      <p:pic>
        <p:nvPicPr>
          <p:cNvPr id="6146" name="Picture 2" descr="https://leonardo.osnova.io/ced419fd-52a2-f276-f3db-ffdfb29f9f7e/-/scale_crop/1400x919/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971" y="1881081"/>
            <a:ext cx="5200196" cy="3411180"/>
          </a:xfrm>
          <a:prstGeom prst="rect">
            <a:avLst/>
          </a:prstGeom>
          <a:noFill/>
          <a:extLst>
            <a:ext uri="{909E8E84-426E-40DD-AFC4-6F175D3DCCD1}">
              <a14:hiddenFill xmlns:a14="http://schemas.microsoft.com/office/drawing/2010/main">
                <a:solidFill>
                  <a:srgbClr val="FFFFFF"/>
                </a:solidFill>
              </a14:hiddenFill>
            </a:ext>
          </a:extLst>
        </p:spPr>
      </p:pic>
      <p:sp>
        <p:nvSpPr>
          <p:cNvPr id="12" name="Скругленный прямоугольник 11">
            <a:hlinkClick r:id="rId3"/>
          </p:cNvPr>
          <p:cNvSpPr/>
          <p:nvPr/>
        </p:nvSpPr>
        <p:spPr>
          <a:xfrm>
            <a:off x="5098240" y="5568816"/>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29436686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 name="TextBox 3"/>
          <p:cNvSpPr txBox="1"/>
          <p:nvPr/>
        </p:nvSpPr>
        <p:spPr>
          <a:xfrm>
            <a:off x="1326763" y="2985289"/>
            <a:ext cx="9538474" cy="887422"/>
          </a:xfrm>
          <a:prstGeom prst="rect">
            <a:avLst/>
          </a:prstGeom>
          <a:noFill/>
        </p:spPr>
        <p:txBody>
          <a:bodyPr wrap="square" rtlCol="0">
            <a:spAutoFit/>
          </a:bodyPr>
          <a:lstStyle/>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SMM CASES</a:t>
            </a:r>
            <a:endParaRPr lang="ru-RU" sz="6600" spc="410" dirty="0" smtClean="0">
              <a:solidFill>
                <a:schemeClr val="bg1"/>
              </a:solidFill>
              <a:latin typeface="Gotham Pro Medium" panose="02000603030000020004" pitchFamily="2" charset="0"/>
              <a:cs typeface="Gotham Pro Medium" panose="02000603030000020004" pitchFamily="2" charset="0"/>
            </a:endParaRPr>
          </a:p>
        </p:txBody>
      </p:sp>
      <p:grpSp>
        <p:nvGrpSpPr>
          <p:cNvPr id="6" name="Группа 5"/>
          <p:cNvGrpSpPr/>
          <p:nvPr/>
        </p:nvGrpSpPr>
        <p:grpSpPr>
          <a:xfrm>
            <a:off x="1283676" y="1016657"/>
            <a:ext cx="471722" cy="471722"/>
            <a:chOff x="704849" y="476250"/>
            <a:chExt cx="2952750" cy="2952750"/>
          </a:xfrm>
          <a:solidFill>
            <a:srgbClr val="0883E0"/>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9" name="Прямоугольник 8"/>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grpSp>
        <p:nvGrpSpPr>
          <p:cNvPr id="10" name="Группа 9"/>
          <p:cNvGrpSpPr/>
          <p:nvPr/>
        </p:nvGrpSpPr>
        <p:grpSpPr>
          <a:xfrm>
            <a:off x="10633590" y="4631924"/>
            <a:ext cx="1099397" cy="1099397"/>
            <a:chOff x="704849" y="476250"/>
            <a:chExt cx="2952750" cy="2952750"/>
          </a:xfrm>
          <a:solidFill>
            <a:srgbClr val="0883E0"/>
          </a:solidFill>
        </p:grpSpPr>
        <p:sp>
          <p:nvSpPr>
            <p:cNvPr id="11" name="Прямоугольник 10"/>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2" name="Прямоугольник 11"/>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grpSp>
        <p:nvGrpSpPr>
          <p:cNvPr id="13" name="Группа 12"/>
          <p:cNvGrpSpPr/>
          <p:nvPr/>
        </p:nvGrpSpPr>
        <p:grpSpPr>
          <a:xfrm>
            <a:off x="10865237" y="4797152"/>
            <a:ext cx="1099397" cy="1099397"/>
            <a:chOff x="704849" y="476250"/>
            <a:chExt cx="2952750" cy="2952750"/>
          </a:xfrm>
          <a:solidFill>
            <a:schemeClr val="bg1"/>
          </a:solidFill>
        </p:grpSpPr>
        <p:sp>
          <p:nvSpPr>
            <p:cNvPr id="14" name="Прямоугольник 13"/>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5" name="Прямоугольник 14"/>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grpSp>
        <p:nvGrpSpPr>
          <p:cNvPr id="16" name="Группа 15"/>
          <p:cNvGrpSpPr/>
          <p:nvPr/>
        </p:nvGrpSpPr>
        <p:grpSpPr>
          <a:xfrm>
            <a:off x="1730432" y="3872733"/>
            <a:ext cx="1099397" cy="1099397"/>
            <a:chOff x="704849" y="476250"/>
            <a:chExt cx="2952750" cy="2952750"/>
          </a:xfrm>
          <a:solidFill>
            <a:schemeClr val="bg1"/>
          </a:solidFill>
        </p:grpSpPr>
        <p:sp>
          <p:nvSpPr>
            <p:cNvPr id="17" name="Прямоугольник 1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8" name="Прямоугольник 1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7708991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6763" y="2985289"/>
            <a:ext cx="9538474" cy="887422"/>
          </a:xfrm>
          <a:prstGeom prst="rect">
            <a:avLst/>
          </a:prstGeom>
          <a:noFill/>
        </p:spPr>
        <p:txBody>
          <a:bodyPr wrap="square" rtlCol="0">
            <a:spAutoFit/>
          </a:bodyPr>
          <a:lstStyle/>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VKONTAKTE</a:t>
            </a:r>
            <a:endParaRPr lang="ru-RU" sz="6600" spc="410" dirty="0">
              <a:solidFill>
                <a:schemeClr val="bg1"/>
              </a:solidFill>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9493282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848" y="116632"/>
            <a:ext cx="3434296" cy="3614683"/>
          </a:xfrm>
          <a:prstGeom prst="rect">
            <a:avLst/>
          </a:prstGeom>
        </p:spPr>
      </p:pic>
      <p:sp>
        <p:nvSpPr>
          <p:cNvPr id="2" name="Скругленный прямоугольник 1">
            <a:hlinkClick r:id="rId3"/>
          </p:cNvPr>
          <p:cNvSpPr/>
          <p:nvPr/>
        </p:nvSpPr>
        <p:spPr>
          <a:xfrm>
            <a:off x="8328248" y="6021288"/>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pic>
        <p:nvPicPr>
          <p:cNvPr id="3" name="Google Shape;143;p29"/>
          <p:cNvPicPr preferRelativeResize="0"/>
          <p:nvPr/>
        </p:nvPicPr>
        <p:blipFill>
          <a:blip r:embed="rId4">
            <a:alphaModFix/>
          </a:blip>
          <a:stretch>
            <a:fillRect/>
          </a:stretch>
        </p:blipFill>
        <p:spPr>
          <a:xfrm>
            <a:off x="8652868" y="1220004"/>
            <a:ext cx="2201405" cy="4417991"/>
          </a:xfrm>
          <a:prstGeom prst="rect">
            <a:avLst/>
          </a:prstGeom>
          <a:noFill/>
          <a:ln>
            <a:noFill/>
          </a:ln>
        </p:spPr>
      </p:pic>
      <p:sp>
        <p:nvSpPr>
          <p:cNvPr id="4" name="Прямоугольник 3"/>
          <p:cNvSpPr/>
          <p:nvPr/>
        </p:nvSpPr>
        <p:spPr>
          <a:xfrm>
            <a:off x="298080" y="2132856"/>
            <a:ext cx="6096000" cy="2073003"/>
          </a:xfrm>
          <a:prstGeom prst="rect">
            <a:avLst/>
          </a:prstGeom>
        </p:spPr>
        <p:txBody>
          <a:bodyPr>
            <a:spAutoFit/>
          </a:bodyPr>
          <a:lstStyle/>
          <a:p>
            <a:pPr marR="76200" lvl="0" algn="just">
              <a:lnSpc>
                <a:spcPct val="142857"/>
              </a:lnSpc>
            </a:pPr>
            <a:r>
              <a:rPr lang="ru-RU" dirty="0">
                <a:latin typeface="Gilroy Light" panose="00000400000000000000" charset="-52"/>
                <a:ea typeface="Roboto"/>
                <a:cs typeface="Roboto"/>
                <a:sym typeface="Roboto"/>
              </a:rPr>
              <a:t>Появилось больше возможностей при создании чат-ботов. Теперь доступны </a:t>
            </a:r>
            <a:r>
              <a:rPr lang="ru-RU" dirty="0" err="1">
                <a:latin typeface="Gilroy Light" panose="00000400000000000000" charset="-52"/>
                <a:ea typeface="Roboto"/>
                <a:cs typeface="Roboto"/>
                <a:sym typeface="Roboto"/>
              </a:rPr>
              <a:t>кликабельные</a:t>
            </a:r>
            <a:r>
              <a:rPr lang="ru-RU" dirty="0">
                <a:latin typeface="Gilroy Light" panose="00000400000000000000" charset="-52"/>
                <a:ea typeface="Roboto"/>
                <a:cs typeface="Roboto"/>
                <a:sym typeface="Roboto"/>
              </a:rPr>
              <a:t> кнопки со ссылками на товары, акции, новинки. Карточки можно публиковать каруселью в сообщении с возможностью их перелистывания.</a:t>
            </a:r>
          </a:p>
        </p:txBody>
      </p:sp>
      <p:sp>
        <p:nvSpPr>
          <p:cNvPr id="5" name="Прямоугольник 4"/>
          <p:cNvSpPr/>
          <p:nvPr/>
        </p:nvSpPr>
        <p:spPr>
          <a:xfrm>
            <a:off x="263352" y="764704"/>
            <a:ext cx="5270995" cy="646331"/>
          </a:xfrm>
          <a:prstGeom prst="rect">
            <a:avLst/>
          </a:prstGeom>
        </p:spPr>
        <p:txBody>
          <a:bodyPr wrap="none">
            <a:spAutoFit/>
          </a:bodyPr>
          <a:lstStyle/>
          <a:p>
            <a:r>
              <a:rPr lang="ru" sz="3600" dirty="0" smtClean="0">
                <a:solidFill>
                  <a:schemeClr val="bg1"/>
                </a:solidFill>
                <a:latin typeface="Gilroy ExtraBold" panose="00000900000000000000" charset="-52"/>
                <a:sym typeface="Montserrat"/>
              </a:rPr>
              <a:t>Обновление чат-ботов</a:t>
            </a:r>
            <a:endParaRPr lang="ru-RU" sz="3600" dirty="0">
              <a:solidFill>
                <a:schemeClr val="bg1"/>
              </a:solidFill>
              <a:latin typeface="Gilroy ExtraBold" panose="00000900000000000000" charset="-52"/>
            </a:endParaRPr>
          </a:p>
        </p:txBody>
      </p:sp>
      <p:grpSp>
        <p:nvGrpSpPr>
          <p:cNvPr id="6" name="Группа 5"/>
          <p:cNvGrpSpPr/>
          <p:nvPr/>
        </p:nvGrpSpPr>
        <p:grpSpPr>
          <a:xfrm>
            <a:off x="1559496" y="5457817"/>
            <a:ext cx="1099397" cy="1099397"/>
            <a:chOff x="704849" y="476250"/>
            <a:chExt cx="2952750" cy="2952750"/>
          </a:xfrm>
          <a:solidFill>
            <a:srgbClr val="0883E0"/>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5015849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вал 5"/>
          <p:cNvSpPr/>
          <p:nvPr/>
        </p:nvSpPr>
        <p:spPr>
          <a:xfrm>
            <a:off x="9408368" y="4010921"/>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Овал 4"/>
          <p:cNvSpPr/>
          <p:nvPr/>
        </p:nvSpPr>
        <p:spPr>
          <a:xfrm>
            <a:off x="-1595989" y="-891480"/>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extBox 1"/>
          <p:cNvSpPr txBox="1"/>
          <p:nvPr/>
        </p:nvSpPr>
        <p:spPr>
          <a:xfrm>
            <a:off x="263352" y="771045"/>
            <a:ext cx="9920333" cy="646313"/>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smtClean="0">
                <a:solidFill>
                  <a:schemeClr val="bg1"/>
                </a:solidFill>
                <a:latin typeface="Gilroy ExtraBold" panose="00000900000000000000" charset="-52"/>
              </a:rPr>
              <a:t>Чат-боты нового уровня</a:t>
            </a:r>
          </a:p>
        </p:txBody>
      </p:sp>
      <p:pic>
        <p:nvPicPr>
          <p:cNvPr id="3" name="Picture 2"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02" y="1628800"/>
            <a:ext cx="5635398" cy="446449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672064" y="1595399"/>
            <a:ext cx="4982956" cy="4247317"/>
          </a:xfrm>
          <a:prstGeom prst="rect">
            <a:avLst/>
          </a:prstGeom>
        </p:spPr>
        <p:txBody>
          <a:bodyPr wrap="square">
            <a:spAutoFit/>
          </a:bodyPr>
          <a:lstStyle/>
          <a:p>
            <a:pPr algn="just"/>
            <a:r>
              <a:rPr lang="ru-RU" dirty="0">
                <a:solidFill>
                  <a:schemeClr val="bg1"/>
                </a:solidFill>
                <a:latin typeface="Gilroy Light" panose="00000400000000000000" charset="-52"/>
                <a:cs typeface="Arial" panose="020B0604020202020204" pitchFamily="34" charset="0"/>
              </a:rPr>
              <a:t>Чат-боты </a:t>
            </a:r>
            <a:r>
              <a:rPr lang="ru-RU" dirty="0" smtClean="0">
                <a:solidFill>
                  <a:schemeClr val="bg1"/>
                </a:solidFill>
                <a:latin typeface="Gilroy Light" panose="00000400000000000000" charset="-52"/>
              </a:rPr>
              <a:t>– </a:t>
            </a:r>
            <a:r>
              <a:rPr lang="ru-RU" dirty="0" smtClean="0">
                <a:solidFill>
                  <a:schemeClr val="bg1"/>
                </a:solidFill>
                <a:latin typeface="Gilroy Light" panose="00000400000000000000" charset="-52"/>
                <a:cs typeface="Arial" panose="020B0604020202020204" pitchFamily="34" charset="0"/>
              </a:rPr>
              <a:t>давно </a:t>
            </a:r>
            <a:r>
              <a:rPr lang="ru-RU" dirty="0">
                <a:solidFill>
                  <a:schemeClr val="bg1"/>
                </a:solidFill>
                <a:latin typeface="Gilroy Light" panose="00000400000000000000" charset="-52"/>
                <a:cs typeface="Arial" panose="020B0604020202020204" pitchFamily="34" charset="0"/>
              </a:rPr>
              <a:t>уже не тренд в технологиях. Но трендом станет </a:t>
            </a:r>
            <a:r>
              <a:rPr lang="ru-RU" dirty="0" smtClean="0">
                <a:solidFill>
                  <a:schemeClr val="bg1"/>
                </a:solidFill>
                <a:latin typeface="Gilroy Light" panose="00000400000000000000" charset="-52"/>
                <a:cs typeface="Arial" panose="020B0604020202020204" pitchFamily="34" charset="0"/>
              </a:rPr>
              <a:t>их выход на </a:t>
            </a:r>
            <a:r>
              <a:rPr lang="ru-RU" dirty="0">
                <a:solidFill>
                  <a:schemeClr val="bg1"/>
                </a:solidFill>
                <a:latin typeface="Gilroy Light" panose="00000400000000000000" charset="-52"/>
                <a:cs typeface="Arial" panose="020B0604020202020204" pitchFamily="34" charset="0"/>
              </a:rPr>
              <a:t>новый уровень. </a:t>
            </a:r>
            <a:endParaRPr lang="ru-RU" dirty="0" smtClean="0">
              <a:solidFill>
                <a:schemeClr val="bg1"/>
              </a:solidFill>
              <a:latin typeface="Gilroy Light" panose="00000400000000000000" charset="-52"/>
              <a:cs typeface="Arial" panose="020B0604020202020204" pitchFamily="34" charset="0"/>
            </a:endParaRPr>
          </a:p>
          <a:p>
            <a:pPr algn="just"/>
            <a:r>
              <a:rPr lang="ru-RU" dirty="0" smtClean="0">
                <a:solidFill>
                  <a:schemeClr val="bg1"/>
                </a:solidFill>
                <a:latin typeface="Gilroy Light" panose="00000400000000000000" charset="-52"/>
                <a:cs typeface="Arial" panose="020B0604020202020204" pitchFamily="34" charset="0"/>
              </a:rPr>
              <a:t>Общение </a:t>
            </a:r>
            <a:r>
              <a:rPr lang="ru-RU" dirty="0">
                <a:solidFill>
                  <a:schemeClr val="bg1"/>
                </a:solidFill>
                <a:latin typeface="Gilroy Light" panose="00000400000000000000" charset="-52"/>
                <a:cs typeface="Arial" panose="020B0604020202020204" pitchFamily="34" charset="0"/>
              </a:rPr>
              <a:t>с </a:t>
            </a:r>
            <a:r>
              <a:rPr lang="ru-RU" dirty="0" smtClean="0">
                <a:solidFill>
                  <a:schemeClr val="bg1"/>
                </a:solidFill>
                <a:latin typeface="Gilroy Light" panose="00000400000000000000" charset="-52"/>
                <a:cs typeface="Arial" panose="020B0604020202020204" pitchFamily="34" charset="0"/>
              </a:rPr>
              <a:t>чат-ботом, </a:t>
            </a:r>
            <a:r>
              <a:rPr lang="ru-RU" dirty="0">
                <a:solidFill>
                  <a:schemeClr val="bg1"/>
                </a:solidFill>
                <a:latin typeface="Gilroy Light" panose="00000400000000000000" charset="-52"/>
                <a:cs typeface="Arial" panose="020B0604020202020204" pitchFamily="34" charset="0"/>
              </a:rPr>
              <a:t>основанном на AI и </a:t>
            </a:r>
            <a:r>
              <a:rPr lang="ru-RU" dirty="0" smtClean="0">
                <a:solidFill>
                  <a:schemeClr val="bg1"/>
                </a:solidFill>
                <a:latin typeface="Gilroy Light" panose="00000400000000000000" charset="-52"/>
                <a:cs typeface="Arial" panose="020B0604020202020204" pitchFamily="34" charset="0"/>
              </a:rPr>
              <a:t>нейросетях, </a:t>
            </a:r>
            <a:r>
              <a:rPr lang="ru-RU" dirty="0">
                <a:solidFill>
                  <a:schemeClr val="bg1"/>
                </a:solidFill>
                <a:latin typeface="Gilroy Light" panose="00000400000000000000" charset="-52"/>
                <a:cs typeface="Arial" panose="020B0604020202020204" pitchFamily="34" charset="0"/>
              </a:rPr>
              <a:t>будет похоже на прохождение </a:t>
            </a:r>
            <a:r>
              <a:rPr lang="ru-RU" dirty="0" smtClean="0">
                <a:solidFill>
                  <a:schemeClr val="bg1"/>
                </a:solidFill>
                <a:latin typeface="Gilroy Light" panose="00000400000000000000" charset="-52"/>
                <a:cs typeface="Arial" panose="020B0604020202020204" pitchFamily="34" charset="0"/>
              </a:rPr>
              <a:t>теста </a:t>
            </a:r>
            <a:r>
              <a:rPr lang="ru-RU" dirty="0">
                <a:solidFill>
                  <a:schemeClr val="bg1"/>
                </a:solidFill>
                <a:latin typeface="Gilroy Light" panose="00000400000000000000" charset="-52"/>
                <a:cs typeface="Arial" panose="020B0604020202020204" pitchFamily="34" charset="0"/>
              </a:rPr>
              <a:t>Тьюринга для рядового пользователя. </a:t>
            </a:r>
            <a:endParaRPr lang="ru-RU" dirty="0" smtClean="0">
              <a:solidFill>
                <a:schemeClr val="bg1"/>
              </a:solidFill>
              <a:latin typeface="Gilroy Light" panose="00000400000000000000" charset="-52"/>
              <a:cs typeface="Arial" panose="020B0604020202020204" pitchFamily="34" charset="0"/>
            </a:endParaRPr>
          </a:p>
          <a:p>
            <a:pPr algn="just"/>
            <a:endParaRPr lang="ru-RU" dirty="0">
              <a:solidFill>
                <a:schemeClr val="bg1"/>
              </a:solidFill>
              <a:latin typeface="Gilroy Light" panose="00000400000000000000" charset="-52"/>
              <a:cs typeface="Arial" panose="020B0604020202020204" pitchFamily="34" charset="0"/>
            </a:endParaRPr>
          </a:p>
          <a:p>
            <a:pPr algn="just"/>
            <a:r>
              <a:rPr lang="ru-RU" dirty="0">
                <a:solidFill>
                  <a:schemeClr val="bg1"/>
                </a:solidFill>
                <a:latin typeface="Gilroy Light" panose="00000400000000000000" charset="-52"/>
                <a:cs typeface="Arial" panose="020B0604020202020204" pitchFamily="34" charset="0"/>
              </a:rPr>
              <a:t>Чат-боты смогут осуществлять реальные продажи и решать большую часть возможных вопросов клиентов. Благодаря повсеместному внедрению они смогут учиться значительно быстрее, что будет дополнительно двигать их развитие и расширять применение</a:t>
            </a:r>
            <a:r>
              <a:rPr lang="ru-RU" dirty="0" smtClean="0">
                <a:solidFill>
                  <a:schemeClr val="bg1"/>
                </a:solidFill>
                <a:latin typeface="Gilroy Light" panose="00000400000000000000" charset="-52"/>
                <a:cs typeface="Arial" panose="020B0604020202020204" pitchFamily="34" charset="0"/>
              </a:rPr>
              <a:t>.</a:t>
            </a:r>
            <a:endParaRPr lang="ru-RU" dirty="0">
              <a:solidFill>
                <a:schemeClr val="bg1"/>
              </a:solidFill>
              <a:latin typeface="Gilroy Light" panose="00000400000000000000" charset="-52"/>
              <a:cs typeface="Arial" panose="020B0604020202020204" pitchFamily="34" charset="0"/>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5201" y="-1741875"/>
            <a:ext cx="3434296" cy="3614683"/>
          </a:xfrm>
          <a:prstGeom prst="rect">
            <a:avLst/>
          </a:prstGeom>
        </p:spPr>
      </p:pic>
    </p:spTree>
    <p:extLst>
      <p:ext uri="{BB962C8B-B14F-4D97-AF65-F5344CB8AC3E}">
        <p14:creationId xmlns:p14="http://schemas.microsoft.com/office/powerpoint/2010/main" val="30178261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495829" y="5755470"/>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169;p32"/>
          <p:cNvSpPr txBox="1"/>
          <p:nvPr/>
        </p:nvSpPr>
        <p:spPr>
          <a:xfrm>
            <a:off x="335360" y="116632"/>
            <a:ext cx="10951349" cy="526200"/>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sz="3600" dirty="0" smtClean="0">
                <a:solidFill>
                  <a:schemeClr val="bg1"/>
                </a:solidFill>
                <a:latin typeface="Gilroy ExtraBold" panose="00000900000000000000" charset="-52"/>
                <a:sym typeface="Montserrat"/>
              </a:rPr>
              <a:t>Прикрепление ссылок к видеороликам </a:t>
            </a:r>
            <a:endParaRPr sz="3600" dirty="0">
              <a:solidFill>
                <a:schemeClr val="bg1"/>
              </a:solidFill>
              <a:latin typeface="Gilroy ExtraBold" panose="00000900000000000000" charset="-52"/>
            </a:endParaRPr>
          </a:p>
        </p:txBody>
      </p:sp>
      <p:sp>
        <p:nvSpPr>
          <p:cNvPr id="4" name="Прямоугольник 3"/>
          <p:cNvSpPr/>
          <p:nvPr/>
        </p:nvSpPr>
        <p:spPr>
          <a:xfrm>
            <a:off x="335360" y="1720553"/>
            <a:ext cx="6096000" cy="2246962"/>
          </a:xfrm>
          <a:prstGeom prst="rect">
            <a:avLst/>
          </a:prstGeom>
        </p:spPr>
        <p:txBody>
          <a:bodyPr>
            <a:spAutoFit/>
          </a:bodyPr>
          <a:lstStyle/>
          <a:p>
            <a:pPr marR="76200" lvl="0" algn="just">
              <a:lnSpc>
                <a:spcPct val="142857"/>
              </a:lnSpc>
            </a:pPr>
            <a:r>
              <a:rPr lang="ru" sz="2000" dirty="0">
                <a:latin typeface="Gilroy Light" panose="00000400000000000000" charset="-52"/>
                <a:ea typeface="Roboto"/>
                <a:cs typeface="Roboto"/>
                <a:sym typeface="Roboto"/>
              </a:rPr>
              <a:t>Переходить по ссылкам на карточки товаров, новинки и распродажи можно прямо по ссылкам из рекламных роликов. Прикрепление ссылок производится через мобильное приложение Vk.</a:t>
            </a:r>
          </a:p>
        </p:txBody>
      </p:sp>
      <p:pic>
        <p:nvPicPr>
          <p:cNvPr id="5" name="Google Shape;171;p32"/>
          <p:cNvPicPr preferRelativeResize="0"/>
          <p:nvPr/>
        </p:nvPicPr>
        <p:blipFill>
          <a:blip r:embed="rId3">
            <a:alphaModFix/>
          </a:blip>
          <a:stretch>
            <a:fillRect/>
          </a:stretch>
        </p:blipFill>
        <p:spPr>
          <a:xfrm>
            <a:off x="7269132" y="1745673"/>
            <a:ext cx="4222217" cy="3115463"/>
          </a:xfrm>
          <a:prstGeom prst="rect">
            <a:avLst/>
          </a:prstGeom>
          <a:noFill/>
          <a:ln>
            <a:noFill/>
          </a:ln>
        </p:spPr>
      </p:pic>
      <p:grpSp>
        <p:nvGrpSpPr>
          <p:cNvPr id="6" name="Группа 5"/>
          <p:cNvGrpSpPr/>
          <p:nvPr/>
        </p:nvGrpSpPr>
        <p:grpSpPr>
          <a:xfrm>
            <a:off x="2495600" y="4906904"/>
            <a:ext cx="1099397" cy="1099397"/>
            <a:chOff x="704849" y="476250"/>
            <a:chExt cx="2952750" cy="2952750"/>
          </a:xfrm>
          <a:solidFill>
            <a:schemeClr val="bg1"/>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0282" y="3157748"/>
            <a:ext cx="3434296" cy="3614683"/>
          </a:xfrm>
          <a:prstGeom prst="rect">
            <a:avLst/>
          </a:prstGeom>
        </p:spPr>
      </p:pic>
    </p:spTree>
    <p:extLst>
      <p:ext uri="{BB962C8B-B14F-4D97-AF65-F5344CB8AC3E}">
        <p14:creationId xmlns:p14="http://schemas.microsoft.com/office/powerpoint/2010/main" val="14843292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856513" y="6087979"/>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178;p33"/>
          <p:cNvSpPr txBox="1"/>
          <p:nvPr/>
        </p:nvSpPr>
        <p:spPr>
          <a:xfrm>
            <a:off x="263352" y="116632"/>
            <a:ext cx="5165510" cy="526200"/>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sz="3600" dirty="0">
                <a:solidFill>
                  <a:schemeClr val="bg1"/>
                </a:solidFill>
                <a:latin typeface="Gilroy ExtraBold" panose="00000900000000000000" charset="-52"/>
                <a:sym typeface="Montserrat"/>
              </a:rPr>
              <a:t>VK DONUT </a:t>
            </a:r>
            <a:endParaRPr sz="3600" dirty="0">
              <a:solidFill>
                <a:schemeClr val="bg1"/>
              </a:solidFill>
              <a:latin typeface="Gilroy ExtraBold" panose="00000900000000000000" charset="-52"/>
            </a:endParaRPr>
          </a:p>
        </p:txBody>
      </p:sp>
      <p:sp>
        <p:nvSpPr>
          <p:cNvPr id="4" name="Прямоугольник 3"/>
          <p:cNvSpPr/>
          <p:nvPr/>
        </p:nvSpPr>
        <p:spPr>
          <a:xfrm>
            <a:off x="263352" y="2060848"/>
            <a:ext cx="6096000" cy="3127203"/>
          </a:xfrm>
          <a:prstGeom prst="rect">
            <a:avLst/>
          </a:prstGeom>
        </p:spPr>
        <p:txBody>
          <a:bodyPr>
            <a:spAutoFit/>
          </a:bodyPr>
          <a:lstStyle/>
          <a:p>
            <a:pPr marR="76200" lvl="0" algn="just">
              <a:lnSpc>
                <a:spcPct val="142857"/>
              </a:lnSpc>
            </a:pPr>
            <a:r>
              <a:rPr lang="ru" sz="2000" dirty="0">
                <a:latin typeface="Gilroy Light" panose="00000400000000000000" charset="-52"/>
                <a:ea typeface="Roboto"/>
                <a:cs typeface="Roboto"/>
                <a:sym typeface="Roboto"/>
              </a:rPr>
              <a:t>Система позволяет оформить подписку и перечислять регулярные пожертвования авторам и сообществам. За это авторы публикаций будут открывать ранний доступ к контенту (новинкам ассортимента, информации о распродажах,  закрытых мероприятиях и т. д.).</a:t>
            </a:r>
          </a:p>
        </p:txBody>
      </p:sp>
      <p:pic>
        <p:nvPicPr>
          <p:cNvPr id="5" name="Google Shape;180;p33"/>
          <p:cNvPicPr preferRelativeResize="0"/>
          <p:nvPr/>
        </p:nvPicPr>
        <p:blipFill rotWithShape="1">
          <a:blip r:embed="rId3">
            <a:alphaModFix/>
          </a:blip>
          <a:srcRect l="10938" r="11704"/>
          <a:stretch/>
        </p:blipFill>
        <p:spPr>
          <a:xfrm>
            <a:off x="7322636" y="1465107"/>
            <a:ext cx="4265306" cy="3927785"/>
          </a:xfrm>
          <a:prstGeom prst="rect">
            <a:avLst/>
          </a:prstGeom>
          <a:noFill/>
          <a:ln>
            <a:noFill/>
          </a:ln>
        </p:spPr>
      </p:pic>
      <p:grpSp>
        <p:nvGrpSpPr>
          <p:cNvPr id="6" name="Группа 5"/>
          <p:cNvGrpSpPr/>
          <p:nvPr/>
        </p:nvGrpSpPr>
        <p:grpSpPr>
          <a:xfrm>
            <a:off x="6888088" y="4843193"/>
            <a:ext cx="1099397" cy="1099397"/>
            <a:chOff x="704849" y="476250"/>
            <a:chExt cx="2952750" cy="2952750"/>
          </a:xfrm>
          <a:solidFill>
            <a:srgbClr val="0883E0"/>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18178513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856513" y="6087979"/>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187;p34"/>
          <p:cNvSpPr txBox="1"/>
          <p:nvPr/>
        </p:nvSpPr>
        <p:spPr>
          <a:xfrm>
            <a:off x="263352" y="19480"/>
            <a:ext cx="7644232" cy="526200"/>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sz="3600" dirty="0" smtClean="0">
                <a:solidFill>
                  <a:schemeClr val="bg1"/>
                </a:solidFill>
                <a:latin typeface="Gilroy ExtraBold" panose="00000900000000000000" charset="-52"/>
                <a:sym typeface="Montserrat"/>
              </a:rPr>
              <a:t>Верификация страниц</a:t>
            </a:r>
            <a:endParaRPr sz="3600" dirty="0">
              <a:solidFill>
                <a:schemeClr val="bg1"/>
              </a:solidFill>
              <a:latin typeface="Gilroy ExtraBold" panose="00000900000000000000" charset="-52"/>
            </a:endParaRPr>
          </a:p>
        </p:txBody>
      </p:sp>
      <p:sp>
        <p:nvSpPr>
          <p:cNvPr id="4" name="Прямоугольник 3"/>
          <p:cNvSpPr/>
          <p:nvPr/>
        </p:nvSpPr>
        <p:spPr>
          <a:xfrm>
            <a:off x="263352" y="1988840"/>
            <a:ext cx="5832648" cy="2169825"/>
          </a:xfrm>
          <a:prstGeom prst="rect">
            <a:avLst/>
          </a:prstGeom>
        </p:spPr>
        <p:txBody>
          <a:bodyPr wrap="square">
            <a:spAutoFit/>
          </a:bodyPr>
          <a:lstStyle/>
          <a:p>
            <a:pPr algn="just">
              <a:lnSpc>
                <a:spcPct val="150000"/>
              </a:lnSpc>
            </a:pPr>
            <a:r>
              <a:rPr lang="ru-RU" dirty="0" smtClean="0">
                <a:latin typeface="Gilroy Light" panose="00000400000000000000" charset="-52"/>
                <a:ea typeface="Roboto" panose="020B0604020202020204" charset="0"/>
              </a:rPr>
              <a:t>Значок верификации</a:t>
            </a:r>
            <a:r>
              <a:rPr lang="en-US" dirty="0" smtClean="0">
                <a:latin typeface="Gilroy Light" panose="00000400000000000000" charset="-52"/>
                <a:ea typeface="Roboto" panose="020B0604020202020204" charset="0"/>
              </a:rPr>
              <a:t> (</a:t>
            </a:r>
            <a:r>
              <a:rPr lang="ru-RU" dirty="0" smtClean="0">
                <a:latin typeface="Gilroy Light" panose="00000400000000000000" charset="-52"/>
                <a:ea typeface="Roboto" panose="020B0604020202020204" charset="0"/>
              </a:rPr>
              <a:t>читай галочка) </a:t>
            </a:r>
            <a:r>
              <a:rPr lang="ru-RU" dirty="0">
                <a:latin typeface="Gilroy Light" panose="00000400000000000000" charset="-52"/>
                <a:ea typeface="Roboto" panose="020B0604020202020204" charset="0"/>
              </a:rPr>
              <a:t>появится у каждого официального паблика, независимо от масштабов бизнеса и количества подписчиков. Для этого достаточно предоставить информацию от представителя при заполнении профиля</a:t>
            </a:r>
            <a:r>
              <a:rPr lang="ru-RU" dirty="0" smtClean="0">
                <a:latin typeface="Gilroy Light" panose="00000400000000000000" charset="-52"/>
                <a:ea typeface="Roboto" panose="020B0604020202020204" charset="0"/>
              </a:rPr>
              <a:t>.</a:t>
            </a:r>
          </a:p>
        </p:txBody>
      </p:sp>
      <p:pic>
        <p:nvPicPr>
          <p:cNvPr id="5" name="Google Shape;189;p34"/>
          <p:cNvPicPr preferRelativeResize="0"/>
          <p:nvPr/>
        </p:nvPicPr>
        <p:blipFill>
          <a:blip r:embed="rId3">
            <a:alphaModFix/>
          </a:blip>
          <a:stretch>
            <a:fillRect/>
          </a:stretch>
        </p:blipFill>
        <p:spPr>
          <a:xfrm>
            <a:off x="7460480" y="1222773"/>
            <a:ext cx="3275199" cy="1152619"/>
          </a:xfrm>
          <a:prstGeom prst="rect">
            <a:avLst/>
          </a:prstGeom>
          <a:noFill/>
          <a:ln>
            <a:noFill/>
          </a:ln>
        </p:spPr>
      </p:pic>
      <p:pic>
        <p:nvPicPr>
          <p:cNvPr id="6" name="Google Shape;190;p34"/>
          <p:cNvPicPr preferRelativeResize="0"/>
          <p:nvPr/>
        </p:nvPicPr>
        <p:blipFill>
          <a:blip r:embed="rId4">
            <a:alphaModFix/>
          </a:blip>
          <a:stretch>
            <a:fillRect/>
          </a:stretch>
        </p:blipFill>
        <p:spPr>
          <a:xfrm>
            <a:off x="7460480" y="2434417"/>
            <a:ext cx="3275199" cy="2836883"/>
          </a:xfrm>
          <a:prstGeom prst="rect">
            <a:avLst/>
          </a:prstGeom>
          <a:noFill/>
          <a:ln>
            <a:noFill/>
          </a:ln>
        </p:spPr>
      </p:pic>
      <p:grpSp>
        <p:nvGrpSpPr>
          <p:cNvPr id="7" name="Группа 6"/>
          <p:cNvGrpSpPr/>
          <p:nvPr/>
        </p:nvGrpSpPr>
        <p:grpSpPr>
          <a:xfrm>
            <a:off x="10854273" y="282580"/>
            <a:ext cx="1099397" cy="1099397"/>
            <a:chOff x="704849" y="476250"/>
            <a:chExt cx="2952750" cy="2952750"/>
          </a:xfrm>
          <a:solidFill>
            <a:schemeClr val="bg1"/>
          </a:solidFill>
        </p:grpSpPr>
        <p:sp>
          <p:nvSpPr>
            <p:cNvPr id="8" name="Прямоугольник 7"/>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9" name="Прямоугольник 8"/>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800" y="4725144"/>
            <a:ext cx="3434296" cy="3614683"/>
          </a:xfrm>
          <a:prstGeom prst="rect">
            <a:avLst/>
          </a:prstGeom>
        </p:spPr>
      </p:pic>
    </p:spTree>
    <p:extLst>
      <p:ext uri="{BB962C8B-B14F-4D97-AF65-F5344CB8AC3E}">
        <p14:creationId xmlns:p14="http://schemas.microsoft.com/office/powerpoint/2010/main" val="21644634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6763" y="2985289"/>
            <a:ext cx="9538474" cy="887422"/>
          </a:xfrm>
          <a:prstGeom prst="rect">
            <a:avLst/>
          </a:prstGeom>
          <a:noFill/>
        </p:spPr>
        <p:txBody>
          <a:bodyPr wrap="square" rtlCol="0">
            <a:spAutoFit/>
          </a:bodyPr>
          <a:lstStyle/>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INSTAGRAM</a:t>
            </a:r>
            <a:endParaRPr lang="ru-RU" sz="6600" spc="410" dirty="0">
              <a:solidFill>
                <a:schemeClr val="bg1"/>
              </a:solidFill>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28535475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856513" y="6087979"/>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207;p36"/>
          <p:cNvSpPr txBox="1"/>
          <p:nvPr/>
        </p:nvSpPr>
        <p:spPr>
          <a:xfrm>
            <a:off x="191344" y="0"/>
            <a:ext cx="8580336" cy="526200"/>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sz="3600" dirty="0">
                <a:solidFill>
                  <a:schemeClr val="bg1"/>
                </a:solidFill>
                <a:latin typeface="Gilroy ExtraBold" panose="00000900000000000000" charset="-52"/>
                <a:sym typeface="Montserrat"/>
              </a:rPr>
              <a:t> </a:t>
            </a:r>
            <a:r>
              <a:rPr lang="ru" sz="3600" dirty="0" smtClean="0">
                <a:solidFill>
                  <a:schemeClr val="bg1"/>
                </a:solidFill>
                <a:latin typeface="Gilroy ExtraBold" panose="00000900000000000000" charset="-52"/>
                <a:sym typeface="Roboto"/>
              </a:rPr>
              <a:t>B</a:t>
            </a:r>
            <a:r>
              <a:rPr lang="en-US" sz="3600" dirty="0" smtClean="0">
                <a:solidFill>
                  <a:schemeClr val="bg1"/>
                </a:solidFill>
                <a:latin typeface="Gilroy ExtraBold" panose="00000900000000000000" charset="-52"/>
                <a:sym typeface="Roboto"/>
              </a:rPr>
              <a:t>rand </a:t>
            </a:r>
            <a:r>
              <a:rPr lang="en-US" sz="3600" dirty="0" err="1">
                <a:solidFill>
                  <a:schemeClr val="bg1"/>
                </a:solidFill>
                <a:latin typeface="Gilroy ExtraBold" panose="00000900000000000000" charset="-52"/>
                <a:sym typeface="Roboto"/>
              </a:rPr>
              <a:t>C</a:t>
            </a:r>
            <a:r>
              <a:rPr lang="en-US" sz="3600" dirty="0" err="1" smtClean="0">
                <a:solidFill>
                  <a:schemeClr val="bg1"/>
                </a:solidFill>
                <a:latin typeface="Gilroy ExtraBold" panose="00000900000000000000" charset="-52"/>
                <a:sym typeface="Roboto"/>
              </a:rPr>
              <a:t>ollabs</a:t>
            </a:r>
            <a:r>
              <a:rPr lang="en-US" sz="3600" dirty="0" smtClean="0">
                <a:solidFill>
                  <a:schemeClr val="bg1"/>
                </a:solidFill>
                <a:latin typeface="Gilroy ExtraBold" panose="00000900000000000000" charset="-52"/>
                <a:sym typeface="Roboto"/>
              </a:rPr>
              <a:t> Manager</a:t>
            </a:r>
            <a:endParaRPr sz="3600" dirty="0">
              <a:solidFill>
                <a:schemeClr val="bg1"/>
              </a:solidFill>
              <a:latin typeface="Gilroy ExtraBold" panose="00000900000000000000" charset="-52"/>
            </a:endParaRPr>
          </a:p>
        </p:txBody>
      </p:sp>
      <p:sp>
        <p:nvSpPr>
          <p:cNvPr id="4" name="Прямоугольник 3"/>
          <p:cNvSpPr/>
          <p:nvPr/>
        </p:nvSpPr>
        <p:spPr>
          <a:xfrm>
            <a:off x="354677" y="1260497"/>
            <a:ext cx="5525299" cy="5078313"/>
          </a:xfrm>
          <a:prstGeom prst="rect">
            <a:avLst/>
          </a:prstGeom>
        </p:spPr>
        <p:txBody>
          <a:bodyPr wrap="square">
            <a:spAutoFit/>
          </a:bodyPr>
          <a:lstStyle/>
          <a:p>
            <a:pPr algn="just">
              <a:lnSpc>
                <a:spcPct val="150000"/>
              </a:lnSpc>
            </a:pPr>
            <a:r>
              <a:rPr lang="en-US" dirty="0">
                <a:latin typeface="Gilroy Light" panose="00000400000000000000" charset="-52"/>
                <a:ea typeface="Roboto" panose="020B0604020202020204" charset="0"/>
              </a:rPr>
              <a:t>Instagram </a:t>
            </a:r>
            <a:r>
              <a:rPr lang="ru-RU" dirty="0">
                <a:latin typeface="Gilroy Light" panose="00000400000000000000" charset="-52"/>
                <a:ea typeface="Roboto" panose="020B0604020202020204" charset="0"/>
              </a:rPr>
              <a:t>объявил о запуске собственной биржи </a:t>
            </a:r>
            <a:r>
              <a:rPr lang="ru-RU" dirty="0" err="1">
                <a:latin typeface="Gilroy Light" panose="00000400000000000000" charset="-52"/>
                <a:ea typeface="Roboto" panose="020B0604020202020204" charset="0"/>
              </a:rPr>
              <a:t>блогеров</a:t>
            </a:r>
            <a:r>
              <a:rPr lang="ru-RU" dirty="0">
                <a:latin typeface="Gilroy Light" panose="00000400000000000000" charset="-52"/>
                <a:ea typeface="Roboto" panose="020B0604020202020204" charset="0"/>
              </a:rPr>
              <a:t> – </a:t>
            </a:r>
            <a:r>
              <a:rPr lang="ru-RU" dirty="0" err="1">
                <a:latin typeface="Gilroy Light" panose="00000400000000000000" charset="-52"/>
                <a:ea typeface="Roboto" panose="020B0604020202020204" charset="0"/>
              </a:rPr>
              <a:t>Brand</a:t>
            </a:r>
            <a:r>
              <a:rPr lang="ru-RU" dirty="0">
                <a:latin typeface="Gilroy Light" panose="00000400000000000000" charset="-52"/>
                <a:ea typeface="Roboto" panose="020B0604020202020204" charset="0"/>
              </a:rPr>
              <a:t> </a:t>
            </a:r>
            <a:r>
              <a:rPr lang="ru-RU" dirty="0" err="1">
                <a:latin typeface="Gilroy Light" panose="00000400000000000000" charset="-52"/>
                <a:ea typeface="Roboto" panose="020B0604020202020204" charset="0"/>
              </a:rPr>
              <a:t>Collabs</a:t>
            </a:r>
            <a:r>
              <a:rPr lang="ru-RU" dirty="0">
                <a:latin typeface="Gilroy Light" panose="00000400000000000000" charset="-52"/>
                <a:ea typeface="Roboto" panose="020B0604020202020204" charset="0"/>
              </a:rPr>
              <a:t> </a:t>
            </a:r>
            <a:r>
              <a:rPr lang="ru-RU" dirty="0" err="1">
                <a:latin typeface="Gilroy Light" panose="00000400000000000000" charset="-52"/>
                <a:ea typeface="Roboto" panose="020B0604020202020204" charset="0"/>
              </a:rPr>
              <a:t>Manager</a:t>
            </a:r>
            <a:r>
              <a:rPr lang="ru-RU" dirty="0">
                <a:latin typeface="Gilroy Light" panose="00000400000000000000" charset="-52"/>
                <a:ea typeface="Roboto" panose="020B0604020202020204" charset="0"/>
              </a:rPr>
              <a:t>.</a:t>
            </a:r>
          </a:p>
          <a:p>
            <a:pPr algn="just">
              <a:lnSpc>
                <a:spcPct val="150000"/>
              </a:lnSpc>
            </a:pPr>
            <a:endParaRPr lang="ru-RU" dirty="0">
              <a:latin typeface="Gilroy Light" panose="00000400000000000000" charset="-52"/>
              <a:ea typeface="Roboto" panose="020B0604020202020204" charset="0"/>
            </a:endParaRPr>
          </a:p>
          <a:p>
            <a:pPr algn="just">
              <a:lnSpc>
                <a:spcPct val="150000"/>
              </a:lnSpc>
            </a:pPr>
            <a:r>
              <a:rPr lang="ru-RU" dirty="0" smtClean="0">
                <a:latin typeface="Gilroy Light" panose="00000400000000000000" charset="-52"/>
                <a:ea typeface="Roboto" panose="020B0604020202020204" charset="0"/>
              </a:rPr>
              <a:t>–Биржа </a:t>
            </a:r>
            <a:r>
              <a:rPr lang="ru-RU" dirty="0">
                <a:latin typeface="Gilroy Light" panose="00000400000000000000" charset="-52"/>
                <a:ea typeface="Roboto" panose="020B0604020202020204" charset="0"/>
              </a:rPr>
              <a:t>будет работать в веб-версии;</a:t>
            </a:r>
          </a:p>
          <a:p>
            <a:pPr algn="just">
              <a:lnSpc>
                <a:spcPct val="150000"/>
              </a:lnSpc>
            </a:pPr>
            <a:r>
              <a:rPr lang="ru-RU" dirty="0" smtClean="0">
                <a:latin typeface="Gilroy Light" panose="00000400000000000000" charset="-52"/>
                <a:ea typeface="Roboto" panose="020B0604020202020204" charset="0"/>
              </a:rPr>
              <a:t>–</a:t>
            </a:r>
            <a:r>
              <a:rPr lang="ru-RU" dirty="0" err="1" smtClean="0">
                <a:latin typeface="Gilroy Light" panose="00000400000000000000" charset="-52"/>
                <a:ea typeface="Roboto" panose="020B0604020202020204" charset="0"/>
              </a:rPr>
              <a:t>Instagram</a:t>
            </a:r>
            <a:r>
              <a:rPr lang="ru-RU" dirty="0" smtClean="0">
                <a:latin typeface="Gilroy Light" panose="00000400000000000000" charset="-52"/>
                <a:ea typeface="Roboto" panose="020B0604020202020204" charset="0"/>
              </a:rPr>
              <a:t> </a:t>
            </a:r>
            <a:r>
              <a:rPr lang="ru-RU" dirty="0">
                <a:latin typeface="Gilroy Light" panose="00000400000000000000" charset="-52"/>
                <a:ea typeface="Roboto" panose="020B0604020202020204" charset="0"/>
              </a:rPr>
              <a:t>не будет брать денежную комиссию: только сводить </a:t>
            </a:r>
            <a:r>
              <a:rPr lang="ru-RU" dirty="0" err="1">
                <a:latin typeface="Gilroy Light" panose="00000400000000000000" charset="-52"/>
                <a:ea typeface="Roboto" panose="020B0604020202020204" charset="0"/>
              </a:rPr>
              <a:t>блогеров</a:t>
            </a:r>
            <a:r>
              <a:rPr lang="ru-RU" dirty="0">
                <a:latin typeface="Gilroy Light" panose="00000400000000000000" charset="-52"/>
                <a:ea typeface="Roboto" panose="020B0604020202020204" charset="0"/>
              </a:rPr>
              <a:t> с «брендами-единомышленниками»;</a:t>
            </a:r>
          </a:p>
          <a:p>
            <a:pPr algn="just">
              <a:lnSpc>
                <a:spcPct val="150000"/>
              </a:lnSpc>
            </a:pPr>
            <a:r>
              <a:rPr lang="ru-RU" dirty="0">
                <a:latin typeface="Gilroy Light" panose="00000400000000000000" charset="-52"/>
                <a:ea typeface="Roboto" panose="020B0604020202020204" charset="0"/>
              </a:rPr>
              <a:t>– </a:t>
            </a:r>
            <a:r>
              <a:rPr lang="ru-RU" dirty="0" err="1">
                <a:latin typeface="Gilroy Light" panose="00000400000000000000" charset="-52"/>
                <a:ea typeface="Roboto" panose="020B0604020202020204" charset="0"/>
              </a:rPr>
              <a:t>Блогеры</a:t>
            </a:r>
            <a:r>
              <a:rPr lang="ru-RU" dirty="0">
                <a:latin typeface="Gilroy Light" panose="00000400000000000000" charset="-52"/>
                <a:ea typeface="Roboto" panose="020B0604020202020204" charset="0"/>
              </a:rPr>
              <a:t> смогут автоматически делиться количеством своих </a:t>
            </a:r>
            <a:r>
              <a:rPr lang="ru-RU" dirty="0" err="1">
                <a:latin typeface="Gilroy Light" panose="00000400000000000000" charset="-52"/>
                <a:ea typeface="Roboto" panose="020B0604020202020204" charset="0"/>
              </a:rPr>
              <a:t>лайков</a:t>
            </a:r>
            <a:r>
              <a:rPr lang="ru-RU" dirty="0">
                <a:latin typeface="Gilroy Light" panose="00000400000000000000" charset="-52"/>
                <a:ea typeface="Roboto" panose="020B0604020202020204" charset="0"/>
              </a:rPr>
              <a:t> с заказчиками через </a:t>
            </a:r>
            <a:r>
              <a:rPr lang="ru-RU" dirty="0" err="1">
                <a:latin typeface="Gilroy Light" panose="00000400000000000000" charset="-52"/>
                <a:ea typeface="Roboto" panose="020B0604020202020204" charset="0"/>
              </a:rPr>
              <a:t>Instagram</a:t>
            </a:r>
            <a:r>
              <a:rPr lang="ru-RU" dirty="0">
                <a:latin typeface="Gilroy Light" panose="00000400000000000000" charset="-52"/>
                <a:ea typeface="Roboto" panose="020B0604020202020204" charset="0"/>
              </a:rPr>
              <a:t> </a:t>
            </a:r>
            <a:r>
              <a:rPr lang="ru-RU" dirty="0" err="1">
                <a:latin typeface="Gilroy Light" panose="00000400000000000000" charset="-52"/>
                <a:ea typeface="Roboto" panose="020B0604020202020204" charset="0"/>
              </a:rPr>
              <a:t>Graph</a:t>
            </a:r>
            <a:r>
              <a:rPr lang="ru-RU" dirty="0">
                <a:latin typeface="Gilroy Light" panose="00000400000000000000" charset="-52"/>
                <a:ea typeface="Roboto" panose="020B0604020202020204" charset="0"/>
              </a:rPr>
              <a:t> API;</a:t>
            </a:r>
          </a:p>
          <a:p>
            <a:pPr algn="just">
              <a:lnSpc>
                <a:spcPct val="150000"/>
              </a:lnSpc>
            </a:pPr>
            <a:r>
              <a:rPr lang="ru-RU" dirty="0">
                <a:latin typeface="Gilroy Light" panose="00000400000000000000" charset="-52"/>
                <a:ea typeface="Roboto" panose="020B0604020202020204" charset="0"/>
              </a:rPr>
              <a:t>– Через платформу запрещено рекламировать диетические добавки, </a:t>
            </a:r>
            <a:r>
              <a:rPr lang="ru-RU" dirty="0" err="1">
                <a:latin typeface="Gilroy Light" panose="00000400000000000000" charset="-52"/>
                <a:ea typeface="Roboto" panose="020B0604020202020204" charset="0"/>
              </a:rPr>
              <a:t>вейп</a:t>
            </a:r>
            <a:r>
              <a:rPr lang="ru-RU" dirty="0">
                <a:latin typeface="Gilroy Light" panose="00000400000000000000" charset="-52"/>
                <a:ea typeface="Roboto" panose="020B0604020202020204" charset="0"/>
              </a:rPr>
              <a:t>, табак и оружие</a:t>
            </a:r>
            <a:endParaRPr lang="ru-RU" dirty="0">
              <a:latin typeface="Gilroy Light" panose="00000400000000000000" charset="-52"/>
            </a:endParaRPr>
          </a:p>
        </p:txBody>
      </p:sp>
      <p:pic>
        <p:nvPicPr>
          <p:cNvPr id="5" name="Google Shape;208;p36"/>
          <p:cNvPicPr preferRelativeResize="0"/>
          <p:nvPr/>
        </p:nvPicPr>
        <p:blipFill>
          <a:blip r:embed="rId3">
            <a:alphaModFix/>
          </a:blip>
          <a:stretch>
            <a:fillRect/>
          </a:stretch>
        </p:blipFill>
        <p:spPr>
          <a:xfrm>
            <a:off x="6916036" y="1713054"/>
            <a:ext cx="3938237" cy="3431892"/>
          </a:xfrm>
          <a:prstGeom prst="rect">
            <a:avLst/>
          </a:prstGeom>
          <a:noFill/>
          <a:ln>
            <a:noFill/>
          </a:ln>
        </p:spPr>
      </p:pic>
      <p:grpSp>
        <p:nvGrpSpPr>
          <p:cNvPr id="6" name="Группа 5"/>
          <p:cNvGrpSpPr/>
          <p:nvPr/>
        </p:nvGrpSpPr>
        <p:grpSpPr>
          <a:xfrm>
            <a:off x="10752636" y="569929"/>
            <a:ext cx="1099397" cy="1099397"/>
            <a:chOff x="704849" y="476250"/>
            <a:chExt cx="2952750" cy="2952750"/>
          </a:xfrm>
          <a:solidFill>
            <a:schemeClr val="bg1"/>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2062534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7662962" y="58052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218;p37"/>
          <p:cNvSpPr txBox="1"/>
          <p:nvPr/>
        </p:nvSpPr>
        <p:spPr>
          <a:xfrm>
            <a:off x="191344" y="116632"/>
            <a:ext cx="8940376" cy="526200"/>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sz="3600" dirty="0">
                <a:solidFill>
                  <a:schemeClr val="bg1"/>
                </a:solidFill>
                <a:latin typeface="Gilroy ExtraBold" panose="00000900000000000000" charset="-52"/>
                <a:sym typeface="Montserrat"/>
              </a:rPr>
              <a:t> </a:t>
            </a:r>
            <a:r>
              <a:rPr lang="ru" sz="3600" dirty="0" smtClean="0">
                <a:solidFill>
                  <a:schemeClr val="bg1"/>
                </a:solidFill>
                <a:latin typeface="Gilroy ExtraBold" panose="00000900000000000000" charset="-52"/>
                <a:sym typeface="Roboto"/>
              </a:rPr>
              <a:t>О</a:t>
            </a:r>
            <a:r>
              <a:rPr lang="ru-RU" sz="3600" dirty="0" smtClean="0">
                <a:solidFill>
                  <a:schemeClr val="bg1"/>
                </a:solidFill>
                <a:latin typeface="Gilroy ExtraBold" panose="00000900000000000000" charset="-52"/>
                <a:sym typeface="Roboto"/>
              </a:rPr>
              <a:t>бновленный </a:t>
            </a:r>
            <a:r>
              <a:rPr lang="ru" sz="3600" dirty="0" smtClean="0">
                <a:solidFill>
                  <a:schemeClr val="bg1"/>
                </a:solidFill>
                <a:latin typeface="Gilroy ExtraBold" panose="00000900000000000000" charset="-52"/>
                <a:sym typeface="Roboto"/>
              </a:rPr>
              <a:t>BOOMERANG</a:t>
            </a:r>
            <a:endParaRPr sz="3600" dirty="0">
              <a:solidFill>
                <a:schemeClr val="bg1"/>
              </a:solidFill>
              <a:latin typeface="Gilroy ExtraBold" panose="00000900000000000000" charset="-52"/>
            </a:endParaRPr>
          </a:p>
        </p:txBody>
      </p:sp>
      <p:sp>
        <p:nvSpPr>
          <p:cNvPr id="4" name="Google Shape;219;p37"/>
          <p:cNvSpPr txBox="1"/>
          <p:nvPr/>
        </p:nvSpPr>
        <p:spPr>
          <a:xfrm>
            <a:off x="847504" y="1645266"/>
            <a:ext cx="4240383" cy="2575822"/>
          </a:xfrm>
          <a:prstGeom prst="rect">
            <a:avLst/>
          </a:prstGeom>
          <a:noFill/>
          <a:ln>
            <a:noFill/>
          </a:ln>
        </p:spPr>
        <p:txBody>
          <a:bodyPr spcFirstLastPara="1" wrap="square" lIns="91425" tIns="91425" rIns="91425" bIns="91425" anchor="t" anchorCtr="0">
            <a:noAutofit/>
          </a:bodyPr>
          <a:lstStyle/>
          <a:p>
            <a:pPr algn="just">
              <a:lnSpc>
                <a:spcPct val="150000"/>
              </a:lnSpc>
            </a:pPr>
            <a:r>
              <a:rPr lang="ru-RU" sz="1600" dirty="0" smtClean="0">
                <a:latin typeface="Gilroy Light" panose="00000400000000000000" charset="-52"/>
                <a:ea typeface="Roboto" panose="020B0604020202020204" charset="0"/>
              </a:rPr>
              <a:t>Instagram </a:t>
            </a:r>
            <a:r>
              <a:rPr lang="ru-RU" sz="1600" dirty="0">
                <a:latin typeface="Gilroy Light" panose="00000400000000000000" charset="-52"/>
                <a:ea typeface="Roboto" panose="020B0604020202020204" charset="0"/>
              </a:rPr>
              <a:t>представил давно запрашиваемые пользователями новые функции для Boomerang, специального приложения для создания зацикленных мини-роликов</a:t>
            </a:r>
            <a:r>
              <a:rPr lang="ru-RU" sz="1600" dirty="0" smtClean="0">
                <a:latin typeface="Gilroy Light" panose="00000400000000000000" charset="-52"/>
                <a:ea typeface="Roboto" panose="020B0604020202020204" charset="0"/>
              </a:rPr>
              <a:t>.</a:t>
            </a:r>
            <a:endParaRPr lang="ru-RU" sz="1600" dirty="0">
              <a:latin typeface="Gilroy Light" panose="00000400000000000000" charset="-52"/>
              <a:ea typeface="Roboto" panose="020B0604020202020204" charset="0"/>
            </a:endParaRPr>
          </a:p>
          <a:p>
            <a:pPr algn="just">
              <a:lnSpc>
                <a:spcPct val="150000"/>
              </a:lnSpc>
            </a:pPr>
            <a:r>
              <a:rPr lang="ru-RU" sz="1600" dirty="0">
                <a:latin typeface="Gilroy Light" panose="00000400000000000000" charset="-52"/>
                <a:ea typeface="Roboto" panose="020B0604020202020204" charset="0"/>
              </a:rPr>
              <a:t>Новая версия Boomerang предлагает дополнительные эффекты для редактирования видеороликов, такие как замедление </a:t>
            </a:r>
            <a:r>
              <a:rPr lang="ru-RU" sz="1600" dirty="0" smtClean="0">
                <a:latin typeface="Gilroy Light" panose="00000400000000000000" charset="-52"/>
                <a:ea typeface="Roboto" panose="020B0604020202020204" charset="0"/>
              </a:rPr>
              <a:t>SlowMo</a:t>
            </a:r>
            <a:r>
              <a:rPr lang="ru-RU" sz="1600" dirty="0">
                <a:latin typeface="Gilroy Light" panose="00000400000000000000" charset="-52"/>
                <a:ea typeface="Roboto" panose="020B0604020202020204" charset="0"/>
              </a:rPr>
              <a:t>, размытие в стиле быстро движущихся объектов </a:t>
            </a:r>
            <a:r>
              <a:rPr lang="ru-RU" sz="1600" dirty="0" err="1" smtClean="0">
                <a:latin typeface="Gilroy Light" panose="00000400000000000000" charset="-52"/>
                <a:ea typeface="Roboto" panose="020B0604020202020204" charset="0"/>
              </a:rPr>
              <a:t>Echo</a:t>
            </a:r>
            <a:r>
              <a:rPr lang="ru-RU" sz="1600" dirty="0" smtClean="0">
                <a:latin typeface="Gilroy Light" panose="00000400000000000000" charset="-52"/>
                <a:ea typeface="Roboto" panose="020B0604020202020204" charset="0"/>
              </a:rPr>
              <a:t> </a:t>
            </a:r>
            <a:r>
              <a:rPr lang="ru-RU" sz="1600" dirty="0">
                <a:latin typeface="Gilroy Light" panose="00000400000000000000" charset="-52"/>
                <a:ea typeface="Roboto" panose="020B0604020202020204" charset="0"/>
              </a:rPr>
              <a:t>и быстрая перемотка </a:t>
            </a:r>
            <a:r>
              <a:rPr lang="ru-RU" sz="1600" dirty="0" err="1">
                <a:latin typeface="Gilroy Light" panose="00000400000000000000" charset="-52"/>
                <a:ea typeface="Roboto" panose="020B0604020202020204" charset="0"/>
              </a:rPr>
              <a:t>Duo</a:t>
            </a:r>
            <a:r>
              <a:rPr lang="ru-RU" sz="1600" dirty="0">
                <a:latin typeface="Gilroy Light" panose="00000400000000000000" charset="-52"/>
                <a:ea typeface="Roboto" panose="020B0604020202020204" charset="0"/>
              </a:rPr>
              <a:t>.</a:t>
            </a:r>
          </a:p>
          <a:p>
            <a:pPr>
              <a:lnSpc>
                <a:spcPct val="150000"/>
              </a:lnSpc>
            </a:pPr>
            <a:endParaRPr sz="1100" dirty="0">
              <a:highlight>
                <a:srgbClr val="FFFFFF"/>
              </a:highlight>
              <a:latin typeface="Roboto" panose="020B0604020202020204" charset="0"/>
              <a:ea typeface="Roboto" panose="020B0604020202020204" charset="0"/>
              <a:cs typeface="Roboto"/>
              <a:sym typeface="Roboto"/>
            </a:endParaRPr>
          </a:p>
          <a:p>
            <a:pPr marL="0" lvl="0" indent="0" algn="just" rtl="0">
              <a:lnSpc>
                <a:spcPct val="150000"/>
              </a:lnSpc>
              <a:spcBef>
                <a:spcPts val="0"/>
              </a:spcBef>
              <a:spcAft>
                <a:spcPts val="0"/>
              </a:spcAft>
              <a:buNone/>
            </a:pPr>
            <a:endParaRPr sz="1100" dirty="0">
              <a:solidFill>
                <a:srgbClr val="FF00FF"/>
              </a:solidFill>
              <a:highlight>
                <a:srgbClr val="FFFFFF"/>
              </a:highlight>
              <a:latin typeface="Roboto" panose="020B0604020202020204" charset="0"/>
              <a:ea typeface="Roboto" panose="020B0604020202020204" charset="0"/>
              <a:cs typeface="Roboto"/>
              <a:sym typeface="Roboto"/>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232" y="2090737"/>
            <a:ext cx="4752975" cy="2676525"/>
          </a:xfrm>
          <a:prstGeom prst="rect">
            <a:avLst/>
          </a:prstGeom>
        </p:spPr>
      </p:pic>
      <p:grpSp>
        <p:nvGrpSpPr>
          <p:cNvPr id="8" name="Группа 7"/>
          <p:cNvGrpSpPr/>
          <p:nvPr/>
        </p:nvGrpSpPr>
        <p:grpSpPr>
          <a:xfrm>
            <a:off x="6205533" y="4221088"/>
            <a:ext cx="1099397" cy="1099397"/>
            <a:chOff x="704849" y="476250"/>
            <a:chExt cx="2952750" cy="2952750"/>
          </a:xfrm>
          <a:solidFill>
            <a:srgbClr val="0883E0"/>
          </a:solidFill>
        </p:grpSpPr>
        <p:sp>
          <p:nvSpPr>
            <p:cNvPr id="9" name="Прямоугольник 8"/>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10" name="Прямоугольник 9"/>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21916910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856513" y="6087979"/>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6" name="Google Shape;239;p39"/>
          <p:cNvSpPr txBox="1"/>
          <p:nvPr/>
        </p:nvSpPr>
        <p:spPr>
          <a:xfrm>
            <a:off x="191344" y="0"/>
            <a:ext cx="8436320" cy="601295"/>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sz="3600" dirty="0">
                <a:solidFill>
                  <a:schemeClr val="bg1"/>
                </a:solidFill>
                <a:latin typeface="Gilroy ExtraBold" panose="00000900000000000000" charset="-52"/>
                <a:sym typeface="Montserrat"/>
              </a:rPr>
              <a:t> </a:t>
            </a:r>
            <a:r>
              <a:rPr lang="ru" sz="3600" dirty="0" smtClean="0">
                <a:solidFill>
                  <a:schemeClr val="bg1"/>
                </a:solidFill>
                <a:latin typeface="Gilroy ExtraBold" panose="00000900000000000000" charset="-52"/>
                <a:sym typeface="Roboto"/>
              </a:rPr>
              <a:t>Дополнительная реальность </a:t>
            </a:r>
            <a:endParaRPr sz="3600" dirty="0">
              <a:solidFill>
                <a:schemeClr val="bg1"/>
              </a:solidFill>
              <a:latin typeface="Gilroy ExtraBold" panose="00000900000000000000" charset="-52"/>
            </a:endParaRPr>
          </a:p>
        </p:txBody>
      </p:sp>
      <p:sp>
        <p:nvSpPr>
          <p:cNvPr id="7" name="Прямоугольник 6"/>
          <p:cNvSpPr/>
          <p:nvPr/>
        </p:nvSpPr>
        <p:spPr>
          <a:xfrm>
            <a:off x="335360" y="1826651"/>
            <a:ext cx="5802676" cy="4052328"/>
          </a:xfrm>
          <a:prstGeom prst="rect">
            <a:avLst/>
          </a:prstGeom>
        </p:spPr>
        <p:txBody>
          <a:bodyPr wrap="square">
            <a:spAutoFit/>
          </a:bodyPr>
          <a:lstStyle/>
          <a:p>
            <a:pPr lvl="0" algn="just">
              <a:lnSpc>
                <a:spcPct val="150000"/>
              </a:lnSpc>
              <a:spcBef>
                <a:spcPts val="1200"/>
              </a:spcBef>
            </a:pPr>
            <a:r>
              <a:rPr lang="ru-RU" sz="1600" dirty="0">
                <a:latin typeface="Gilroy Light" panose="00000400000000000000" charset="-52"/>
                <a:sym typeface="Roboto"/>
              </a:rPr>
              <a:t>Instagram представил две новых функции дополненной реальности: трекинг цели и нативный слайдер.</a:t>
            </a:r>
          </a:p>
          <a:p>
            <a:pPr lvl="0" algn="just">
              <a:lnSpc>
                <a:spcPct val="150000"/>
              </a:lnSpc>
              <a:spcBef>
                <a:spcPts val="1200"/>
              </a:spcBef>
            </a:pPr>
            <a:r>
              <a:rPr lang="ru-RU" sz="1600" dirty="0">
                <a:latin typeface="Gilroy Light" panose="00000400000000000000" charset="-52"/>
                <a:sym typeface="Roboto"/>
              </a:rPr>
              <a:t>Трекинг цели работает так: вы наводите инстаграм-камеру на что-либо, а оттуда выскакивает объемный предмет, которые еще и двигается. На картинке пример с Берлинской стеной и игральными картами.</a:t>
            </a:r>
          </a:p>
          <a:p>
            <a:pPr lvl="0" algn="just">
              <a:lnSpc>
                <a:spcPct val="150000"/>
              </a:lnSpc>
              <a:spcBef>
                <a:spcPts val="1200"/>
              </a:spcBef>
            </a:pPr>
            <a:r>
              <a:rPr lang="ru-RU" sz="1600" dirty="0">
                <a:latin typeface="Gilroy Light" panose="00000400000000000000" charset="-52"/>
                <a:sym typeface="Roboto"/>
              </a:rPr>
              <a:t>Нативный слайдер – это встроенный в Instagram Stories джойстик. С помощью его кнопок вы управляете 3D-игрой: например, перепрыгиваете препятствия или делаете автомобиль </a:t>
            </a:r>
            <a:r>
              <a:rPr lang="ru-RU" sz="1600" dirty="0" smtClean="0">
                <a:latin typeface="Gilroy Light" panose="00000400000000000000" charset="-52"/>
                <a:sym typeface="Roboto"/>
              </a:rPr>
              <a:t>огромным</a:t>
            </a:r>
            <a:r>
              <a:rPr lang="ru-RU" sz="1600" dirty="0">
                <a:latin typeface="Gilroy Light" panose="00000400000000000000" charset="-52"/>
                <a:sym typeface="Roboto"/>
              </a:rPr>
              <a:t>.</a:t>
            </a:r>
          </a:p>
        </p:txBody>
      </p:sp>
      <p:pic>
        <p:nvPicPr>
          <p:cNvPr id="8" name="Google Shape;241;p39"/>
          <p:cNvPicPr preferRelativeResize="0"/>
          <p:nvPr/>
        </p:nvPicPr>
        <p:blipFill>
          <a:blip r:embed="rId3">
            <a:alphaModFix/>
          </a:blip>
          <a:stretch>
            <a:fillRect/>
          </a:stretch>
        </p:blipFill>
        <p:spPr>
          <a:xfrm>
            <a:off x="7082443" y="1862051"/>
            <a:ext cx="4638502" cy="3242436"/>
          </a:xfrm>
          <a:prstGeom prst="rect">
            <a:avLst/>
          </a:prstGeom>
          <a:noFill/>
          <a:ln>
            <a:noFill/>
          </a:ln>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1694" y="-1035496"/>
            <a:ext cx="3434296" cy="3614683"/>
          </a:xfrm>
          <a:prstGeom prst="rect">
            <a:avLst/>
          </a:prstGeom>
        </p:spPr>
      </p:pic>
    </p:spTree>
    <p:extLst>
      <p:ext uri="{BB962C8B-B14F-4D97-AF65-F5344CB8AC3E}">
        <p14:creationId xmlns:p14="http://schemas.microsoft.com/office/powerpoint/2010/main" val="8231856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6763" y="2985289"/>
            <a:ext cx="9538474" cy="887422"/>
          </a:xfrm>
          <a:prstGeom prst="rect">
            <a:avLst/>
          </a:prstGeom>
          <a:noFill/>
        </p:spPr>
        <p:txBody>
          <a:bodyPr wrap="square" rtlCol="0">
            <a:spAutoFit/>
          </a:bodyPr>
          <a:lstStyle/>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FACEBOOK</a:t>
            </a:r>
            <a:endParaRPr lang="ru-RU" sz="6600" spc="410" dirty="0">
              <a:solidFill>
                <a:schemeClr val="bg1"/>
              </a:solidFill>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30834932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856513" y="6087979"/>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239;p39"/>
          <p:cNvSpPr txBox="1"/>
          <p:nvPr/>
        </p:nvSpPr>
        <p:spPr>
          <a:xfrm>
            <a:off x="191344" y="44624"/>
            <a:ext cx="11388648" cy="601295"/>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sz="3600" dirty="0">
                <a:solidFill>
                  <a:schemeClr val="bg1"/>
                </a:solidFill>
                <a:latin typeface="Gilroy ExtraBold" panose="00000900000000000000" charset="-52"/>
                <a:sym typeface="Montserrat"/>
              </a:rPr>
              <a:t> </a:t>
            </a:r>
            <a:r>
              <a:rPr lang="ru" sz="3600" dirty="0" smtClean="0">
                <a:solidFill>
                  <a:schemeClr val="bg1"/>
                </a:solidFill>
                <a:latin typeface="Gilroy ExtraBold" panose="00000900000000000000" charset="-52"/>
                <a:sym typeface="Montserrat"/>
              </a:rPr>
              <a:t>То, что нужно! </a:t>
            </a:r>
            <a:r>
              <a:rPr lang="ru" sz="3600" dirty="0" smtClean="0">
                <a:solidFill>
                  <a:schemeClr val="bg1"/>
                </a:solidFill>
                <a:latin typeface="Gilroy ExtraBold" panose="00000900000000000000" charset="-52"/>
                <a:sym typeface="Roboto"/>
              </a:rPr>
              <a:t>Приложение для создания мемов</a:t>
            </a:r>
            <a:r>
              <a:rPr lang="en-US" sz="3600" dirty="0">
                <a:solidFill>
                  <a:schemeClr val="bg1"/>
                </a:solidFill>
                <a:latin typeface="Gilroy ExtraBold" panose="00000900000000000000" charset="-52"/>
                <a:sym typeface="Roboto"/>
              </a:rPr>
              <a:t>.</a:t>
            </a:r>
            <a:endParaRPr sz="3600" dirty="0">
              <a:solidFill>
                <a:schemeClr val="bg1"/>
              </a:solidFill>
              <a:latin typeface="Gilroy ExtraBold" panose="00000900000000000000" charset="-52"/>
            </a:endParaRPr>
          </a:p>
        </p:txBody>
      </p:sp>
      <p:sp>
        <p:nvSpPr>
          <p:cNvPr id="4" name="Google Shape;267;p42"/>
          <p:cNvSpPr txBox="1"/>
          <p:nvPr/>
        </p:nvSpPr>
        <p:spPr>
          <a:xfrm>
            <a:off x="407368" y="1749502"/>
            <a:ext cx="5154356" cy="3358996"/>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ru" dirty="0">
                <a:latin typeface="Gilroy Light" panose="00000400000000000000" charset="-52"/>
                <a:sym typeface="Roboto"/>
              </a:rPr>
              <a:t>Facebook запустит приложение для создания мемов под названием Whale. Точнее, оно уже существует, но пока что только в App Store и только в Канаде.</a:t>
            </a:r>
            <a:endParaRPr dirty="0">
              <a:latin typeface="Gilroy Light" panose="00000400000000000000" charset="-52"/>
              <a:sym typeface="Roboto"/>
            </a:endParaRPr>
          </a:p>
          <a:p>
            <a:pPr marL="0" lvl="0" indent="0" algn="just" rtl="0">
              <a:lnSpc>
                <a:spcPct val="150000"/>
              </a:lnSpc>
              <a:spcBef>
                <a:spcPts val="1100"/>
              </a:spcBef>
              <a:spcAft>
                <a:spcPts val="0"/>
              </a:spcAft>
              <a:buNone/>
            </a:pPr>
            <a:r>
              <a:rPr lang="ru" dirty="0">
                <a:latin typeface="Gilroy Light" panose="00000400000000000000" charset="-52"/>
                <a:sym typeface="Roboto"/>
              </a:rPr>
              <a:t>Инструментарий Whale позволит за пару минут создать вирусный шедевр с помощью разнообразных эффектов. За основу для мема можно взять как собственное фото, так и фото из коллекции приложения</a:t>
            </a:r>
            <a:r>
              <a:rPr lang="ru" dirty="0" smtClean="0">
                <a:latin typeface="Gilroy Light" panose="00000400000000000000" charset="-52"/>
                <a:sym typeface="Roboto"/>
              </a:rPr>
              <a:t>.</a:t>
            </a:r>
            <a:endParaRPr dirty="0">
              <a:latin typeface="Gilroy Light" panose="00000400000000000000" charset="-52"/>
              <a:sym typeface="Roboto"/>
            </a:endParaRPr>
          </a:p>
        </p:txBody>
      </p:sp>
      <p:pic>
        <p:nvPicPr>
          <p:cNvPr id="5" name="Google Shape;268;p42"/>
          <p:cNvPicPr preferRelativeResize="0"/>
          <p:nvPr/>
        </p:nvPicPr>
        <p:blipFill>
          <a:blip r:embed="rId3">
            <a:alphaModFix/>
          </a:blip>
          <a:stretch>
            <a:fillRect/>
          </a:stretch>
        </p:blipFill>
        <p:spPr>
          <a:xfrm>
            <a:off x="6682316" y="2394001"/>
            <a:ext cx="4745601" cy="2405376"/>
          </a:xfrm>
          <a:prstGeom prst="rect">
            <a:avLst/>
          </a:prstGeom>
          <a:noFill/>
          <a:ln>
            <a:noFill/>
          </a:ln>
        </p:spPr>
      </p:pic>
    </p:spTree>
    <p:extLst>
      <p:ext uri="{BB962C8B-B14F-4D97-AF65-F5344CB8AC3E}">
        <p14:creationId xmlns:p14="http://schemas.microsoft.com/office/powerpoint/2010/main" val="6161201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856513" y="6087979"/>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239;p39"/>
          <p:cNvSpPr txBox="1"/>
          <p:nvPr/>
        </p:nvSpPr>
        <p:spPr>
          <a:xfrm>
            <a:off x="148068" y="38913"/>
            <a:ext cx="11444665" cy="601295"/>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sz="3600" dirty="0">
                <a:solidFill>
                  <a:schemeClr val="bg1"/>
                </a:solidFill>
                <a:latin typeface="Gilroy ExtraBold" panose="00000900000000000000" charset="-52"/>
                <a:sym typeface="Montserrat"/>
              </a:rPr>
              <a:t> </a:t>
            </a:r>
            <a:r>
              <a:rPr lang="ru" sz="3600" dirty="0" smtClean="0">
                <a:solidFill>
                  <a:schemeClr val="bg1"/>
                </a:solidFill>
                <a:latin typeface="Gilroy ExtraBold" panose="00000900000000000000" charset="-52"/>
                <a:sym typeface="Roboto"/>
              </a:rPr>
              <a:t>Новые инструменты для рекламных кампаний</a:t>
            </a:r>
            <a:endParaRPr sz="3600" dirty="0">
              <a:solidFill>
                <a:schemeClr val="bg1"/>
              </a:solidFill>
              <a:latin typeface="Gilroy ExtraBold" panose="00000900000000000000" charset="-52"/>
            </a:endParaRPr>
          </a:p>
        </p:txBody>
      </p:sp>
      <p:sp>
        <p:nvSpPr>
          <p:cNvPr id="4" name="Прямоугольник 3"/>
          <p:cNvSpPr/>
          <p:nvPr/>
        </p:nvSpPr>
        <p:spPr>
          <a:xfrm>
            <a:off x="412536" y="1533791"/>
            <a:ext cx="6259528" cy="4537076"/>
          </a:xfrm>
          <a:prstGeom prst="rect">
            <a:avLst/>
          </a:prstGeom>
        </p:spPr>
        <p:txBody>
          <a:bodyPr wrap="square">
            <a:spAutoFit/>
          </a:bodyPr>
          <a:lstStyle/>
          <a:p>
            <a:pPr lvl="0" algn="just">
              <a:lnSpc>
                <a:spcPct val="150000"/>
              </a:lnSpc>
              <a:spcBef>
                <a:spcPts val="1100"/>
              </a:spcBef>
            </a:pPr>
            <a:r>
              <a:rPr lang="ru-RU" sz="1600" dirty="0">
                <a:latin typeface="Gilroy Light" panose="00000400000000000000" charset="-52"/>
                <a:sym typeface="Roboto"/>
              </a:rPr>
              <a:t>Facebook запустил сразу 3 новых инструмента для анализа эффективности рекламных кампаний:</a:t>
            </a:r>
          </a:p>
          <a:p>
            <a:pPr lvl="0" algn="just">
              <a:lnSpc>
                <a:spcPct val="150000"/>
              </a:lnSpc>
              <a:spcBef>
                <a:spcPts val="1100"/>
              </a:spcBef>
            </a:pPr>
            <a:r>
              <a:rPr lang="ru-RU" sz="1600" dirty="0">
                <a:latin typeface="Gilroy Light" panose="00000400000000000000" charset="-52"/>
                <a:sym typeface="Roboto"/>
              </a:rPr>
              <a:t>✔  Отчеты по нескольким аккаунтам. С их помощью рекламодатель может просмотреть охват, показы и конверсии нескольких аккаунтов в одном месте.</a:t>
            </a:r>
          </a:p>
          <a:p>
            <a:pPr lvl="0" algn="just">
              <a:lnSpc>
                <a:spcPct val="150000"/>
              </a:lnSpc>
              <a:spcBef>
                <a:spcPts val="1100"/>
              </a:spcBef>
            </a:pPr>
            <a:r>
              <a:rPr lang="ru-RU" sz="1600" dirty="0">
                <a:latin typeface="Gilroy Light" panose="00000400000000000000" charset="-52"/>
                <a:sym typeface="Roboto"/>
              </a:rPr>
              <a:t>✔ Пользовательские метрики. Возможность создавать собственные метрики, чтобы отслеживать самые важные данные.</a:t>
            </a:r>
          </a:p>
          <a:p>
            <a:pPr lvl="0" algn="just">
              <a:lnSpc>
                <a:spcPct val="150000"/>
              </a:lnSpc>
              <a:spcBef>
                <a:spcPts val="1100"/>
              </a:spcBef>
            </a:pPr>
            <a:r>
              <a:rPr lang="ru-RU" sz="1600" dirty="0">
                <a:latin typeface="Gilroy Light" panose="00000400000000000000" charset="-52"/>
                <a:sym typeface="Roboto"/>
              </a:rPr>
              <a:t>✔ Отчет о путях конверсий. Послужит, чтобы лучше понять, через какие каналы и с каких устройств покупатели приходят к </a:t>
            </a:r>
            <a:r>
              <a:rPr lang="ru-RU" sz="1600" dirty="0" smtClean="0">
                <a:latin typeface="Gilroy Light" panose="00000400000000000000" charset="-52"/>
                <a:sym typeface="Roboto"/>
              </a:rPr>
              <a:t>конверсии</a:t>
            </a:r>
            <a:r>
              <a:rPr lang="en-US" sz="1600" dirty="0" smtClean="0">
                <a:latin typeface="Gilroy Light" panose="00000400000000000000" charset="-52"/>
                <a:sym typeface="Roboto"/>
              </a:rPr>
              <a:t>.</a:t>
            </a:r>
            <a:endParaRPr lang="ru-RU" sz="1600" dirty="0">
              <a:latin typeface="Gilroy Light" panose="00000400000000000000" charset="-52"/>
              <a:sym typeface="Roboto"/>
            </a:endParaRPr>
          </a:p>
        </p:txBody>
      </p:sp>
      <p:pic>
        <p:nvPicPr>
          <p:cNvPr id="5" name="Google Shape;295;p45"/>
          <p:cNvPicPr preferRelativeResize="0"/>
          <p:nvPr/>
        </p:nvPicPr>
        <p:blipFill>
          <a:blip r:embed="rId3">
            <a:alphaModFix/>
          </a:blip>
          <a:stretch>
            <a:fillRect/>
          </a:stretch>
        </p:blipFill>
        <p:spPr>
          <a:xfrm>
            <a:off x="7371469" y="2250900"/>
            <a:ext cx="4188800" cy="2356200"/>
          </a:xfrm>
          <a:prstGeom prst="rect">
            <a:avLst/>
          </a:prstGeom>
          <a:noFill/>
          <a:ln>
            <a:noFill/>
          </a:ln>
        </p:spPr>
      </p:pic>
      <p:grpSp>
        <p:nvGrpSpPr>
          <p:cNvPr id="6" name="Группа 5"/>
          <p:cNvGrpSpPr/>
          <p:nvPr/>
        </p:nvGrpSpPr>
        <p:grpSpPr>
          <a:xfrm>
            <a:off x="8040216" y="5118395"/>
            <a:ext cx="1099397" cy="1099397"/>
            <a:chOff x="704849" y="476250"/>
            <a:chExt cx="2952750" cy="2952750"/>
          </a:xfrm>
          <a:solidFill>
            <a:schemeClr val="bg1"/>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508515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8764" y="404664"/>
            <a:ext cx="11644313"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a:solidFill>
                  <a:schemeClr val="bg1"/>
                </a:solidFill>
                <a:latin typeface="Gilroy ExtraBold" panose="00000900000000000000" charset="-52"/>
              </a:rPr>
              <a:t>Развитие продаж непосредственно на площадках </a:t>
            </a:r>
            <a:r>
              <a:rPr lang="ru-RU" sz="3600" b="0" dirty="0" smtClean="0">
                <a:solidFill>
                  <a:schemeClr val="bg1"/>
                </a:solidFill>
                <a:latin typeface="Gilroy ExtraBold" panose="00000900000000000000" charset="-52"/>
              </a:rPr>
              <a:t>социальных </a:t>
            </a:r>
            <a:r>
              <a:rPr lang="ru-RU" sz="3600" b="0" dirty="0">
                <a:solidFill>
                  <a:schemeClr val="bg1"/>
                </a:solidFill>
                <a:latin typeface="Gilroy ExtraBold" panose="00000900000000000000" charset="-52"/>
              </a:rPr>
              <a:t>сетей</a:t>
            </a:r>
          </a:p>
        </p:txBody>
      </p:sp>
      <p:pic>
        <p:nvPicPr>
          <p:cNvPr id="3" name="Picture 4" descr="https://retail-life.ru/wp-content/uploads/2018/08/Mobile-shopping-instagram-min.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8606" y="1906228"/>
            <a:ext cx="5704371" cy="387283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469063" y="1886891"/>
            <a:ext cx="5489574" cy="4247317"/>
          </a:xfrm>
          <a:prstGeom prst="rect">
            <a:avLst/>
          </a:prstGeom>
        </p:spPr>
        <p:txBody>
          <a:bodyPr wrap="square">
            <a:spAutoFit/>
          </a:bodyPr>
          <a:lstStyle/>
          <a:p>
            <a:pPr algn="just"/>
            <a:r>
              <a:rPr lang="ru-RU" dirty="0">
                <a:solidFill>
                  <a:schemeClr val="bg1"/>
                </a:solidFill>
                <a:latin typeface="Gilroy Light" panose="00000400000000000000" charset="-52"/>
              </a:rPr>
              <a:t>Шопинг тэгс и карточки товаров в Instagram и Facebook </a:t>
            </a:r>
            <a:r>
              <a:rPr lang="ru-RU" dirty="0" smtClean="0">
                <a:solidFill>
                  <a:schemeClr val="bg1"/>
                </a:solidFill>
                <a:latin typeface="Gilroy Light" panose="00000400000000000000" charset="-52"/>
              </a:rPr>
              <a:t>–</a:t>
            </a:r>
            <a:r>
              <a:rPr lang="ru-RU" dirty="0">
                <a:solidFill>
                  <a:schemeClr val="bg1"/>
                </a:solidFill>
                <a:latin typeface="Gilroy Light" panose="00000400000000000000" charset="-52"/>
              </a:rPr>
              <a:t> </a:t>
            </a:r>
            <a:r>
              <a:rPr lang="ru-RU" dirty="0" smtClean="0">
                <a:solidFill>
                  <a:schemeClr val="bg1"/>
                </a:solidFill>
                <a:latin typeface="Gilroy Light" panose="00000400000000000000" charset="-52"/>
              </a:rPr>
              <a:t>это </a:t>
            </a:r>
            <a:r>
              <a:rPr lang="ru-RU" dirty="0">
                <a:solidFill>
                  <a:schemeClr val="bg1"/>
                </a:solidFill>
                <a:latin typeface="Gilroy Light" panose="00000400000000000000" charset="-52"/>
              </a:rPr>
              <a:t>только первые шаги к формированию полноценных прямых </a:t>
            </a:r>
            <a:r>
              <a:rPr lang="ru-RU" dirty="0" smtClean="0">
                <a:solidFill>
                  <a:schemeClr val="bg1"/>
                </a:solidFill>
                <a:latin typeface="Gilroy Light" panose="00000400000000000000" charset="-52"/>
              </a:rPr>
              <a:t>продаж, </a:t>
            </a:r>
            <a:r>
              <a:rPr lang="ru-RU" dirty="0">
                <a:solidFill>
                  <a:schemeClr val="bg1"/>
                </a:solidFill>
                <a:latin typeface="Gilroy Light" panose="00000400000000000000" charset="-52"/>
              </a:rPr>
              <a:t>не выходя за рамки соцсети. </a:t>
            </a:r>
            <a:endParaRPr lang="ru-RU" dirty="0" smtClean="0">
              <a:solidFill>
                <a:schemeClr val="bg1"/>
              </a:solidFill>
              <a:latin typeface="Gilroy Light" panose="00000400000000000000" charset="-52"/>
            </a:endParaRPr>
          </a:p>
          <a:p>
            <a:pPr algn="just"/>
            <a:endParaRPr lang="ru-RU" dirty="0">
              <a:solidFill>
                <a:schemeClr val="bg1"/>
              </a:solidFill>
              <a:latin typeface="Gilroy Light" panose="00000400000000000000" charset="-52"/>
            </a:endParaRPr>
          </a:p>
          <a:p>
            <a:pPr algn="just"/>
            <a:r>
              <a:rPr lang="ru-RU" dirty="0">
                <a:solidFill>
                  <a:schemeClr val="bg1"/>
                </a:solidFill>
                <a:latin typeface="Gilroy Light" panose="00000400000000000000" charset="-52"/>
              </a:rPr>
              <a:t>То, что давно сделано в Китае, постепенно приходит в западные социальные сети и </a:t>
            </a:r>
            <a:r>
              <a:rPr lang="ru-RU" dirty="0" smtClean="0">
                <a:solidFill>
                  <a:schemeClr val="bg1"/>
                </a:solidFill>
                <a:latin typeface="Gilroy Light" panose="00000400000000000000" charset="-52"/>
              </a:rPr>
              <a:t>мессенджеры </a:t>
            </a:r>
            <a:r>
              <a:rPr lang="ru-RU" dirty="0">
                <a:solidFill>
                  <a:schemeClr val="bg1"/>
                </a:solidFill>
                <a:latin typeface="Gilroy Light" panose="00000400000000000000" charset="-52"/>
              </a:rPr>
              <a:t>и будет развиваться как в различных форматах, так и в качестве. </a:t>
            </a:r>
            <a:endParaRPr lang="ru-RU" dirty="0" smtClean="0">
              <a:solidFill>
                <a:schemeClr val="bg1"/>
              </a:solidFill>
              <a:latin typeface="Gilroy Light" panose="00000400000000000000" charset="-52"/>
            </a:endParaRPr>
          </a:p>
          <a:p>
            <a:pPr algn="just"/>
            <a:endParaRPr lang="ru-RU" dirty="0">
              <a:solidFill>
                <a:schemeClr val="bg1"/>
              </a:solidFill>
              <a:latin typeface="Gilroy Light" panose="00000400000000000000" charset="-52"/>
            </a:endParaRPr>
          </a:p>
          <a:p>
            <a:pPr algn="just"/>
            <a:r>
              <a:rPr lang="ru-RU" dirty="0" smtClean="0">
                <a:solidFill>
                  <a:schemeClr val="bg1"/>
                </a:solidFill>
                <a:latin typeface="Gilroy Light" panose="00000400000000000000" charset="-52"/>
              </a:rPr>
              <a:t>Возможность увидеть, </a:t>
            </a:r>
            <a:r>
              <a:rPr lang="ru-RU" dirty="0">
                <a:solidFill>
                  <a:schemeClr val="bg1"/>
                </a:solidFill>
                <a:latin typeface="Gilroy Light" panose="00000400000000000000" charset="-52"/>
              </a:rPr>
              <a:t>как смотрится на вас одежда или мебель в </a:t>
            </a:r>
            <a:r>
              <a:rPr lang="ru-RU" dirty="0" smtClean="0">
                <a:solidFill>
                  <a:schemeClr val="bg1"/>
                </a:solidFill>
                <a:latin typeface="Gilroy Light" panose="00000400000000000000" charset="-52"/>
              </a:rPr>
              <a:t>интерьере, </a:t>
            </a:r>
            <a:r>
              <a:rPr lang="ru-RU" dirty="0">
                <a:solidFill>
                  <a:schemeClr val="bg1"/>
                </a:solidFill>
                <a:latin typeface="Gilroy Light" panose="00000400000000000000" charset="-52"/>
              </a:rPr>
              <a:t>с помощью AR и тут же купить товар в одно </a:t>
            </a:r>
            <a:r>
              <a:rPr lang="ru-RU" dirty="0" smtClean="0">
                <a:solidFill>
                  <a:schemeClr val="bg1"/>
                </a:solidFill>
                <a:latin typeface="Gilroy Light" panose="00000400000000000000" charset="-52"/>
              </a:rPr>
              <a:t>касание </a:t>
            </a:r>
            <a:r>
              <a:rPr lang="ru-RU" dirty="0">
                <a:solidFill>
                  <a:schemeClr val="bg1"/>
                </a:solidFill>
                <a:latin typeface="Gilroy Light" panose="00000400000000000000" charset="-52"/>
              </a:rPr>
              <a:t>станет обыденностью.</a:t>
            </a:r>
          </a:p>
          <a:p>
            <a:endParaRPr lang="en-US" u="sng" dirty="0" smtClean="0">
              <a:solidFill>
                <a:srgbClr val="010101"/>
              </a:solidFill>
              <a:latin typeface="Open Sans"/>
              <a:hlinkClick r:id="rId3"/>
            </a:endParaRPr>
          </a:p>
        </p:txBody>
      </p:sp>
      <p:grpSp>
        <p:nvGrpSpPr>
          <p:cNvPr id="5" name="Группа 4"/>
          <p:cNvGrpSpPr/>
          <p:nvPr/>
        </p:nvGrpSpPr>
        <p:grpSpPr>
          <a:xfrm>
            <a:off x="10859240" y="5812768"/>
            <a:ext cx="1099397" cy="1099397"/>
            <a:chOff x="704849" y="476250"/>
            <a:chExt cx="2952750" cy="2952750"/>
          </a:xfrm>
          <a:solidFill>
            <a:srgbClr val="0883E0"/>
          </a:solidFill>
        </p:grpSpPr>
        <p:sp>
          <p:nvSpPr>
            <p:cNvPr id="6" name="Прямоугольник 5"/>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7" name="Прямоугольник 6"/>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35521003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9856513" y="6087979"/>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239;p39"/>
          <p:cNvSpPr txBox="1"/>
          <p:nvPr/>
        </p:nvSpPr>
        <p:spPr>
          <a:xfrm>
            <a:off x="214689" y="123360"/>
            <a:ext cx="9649072" cy="601295"/>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dirty="0">
                <a:sym typeface="Montserrat"/>
              </a:rPr>
              <a:t> </a:t>
            </a:r>
            <a:r>
              <a:rPr lang="ru" sz="3600" dirty="0" smtClean="0">
                <a:solidFill>
                  <a:schemeClr val="bg1"/>
                </a:solidFill>
                <a:latin typeface="Gilroy ExtraBold" panose="00000900000000000000" charset="-52"/>
                <a:sym typeface="Roboto"/>
              </a:rPr>
              <a:t>Плата за прохождение опросов</a:t>
            </a:r>
            <a:endParaRPr sz="3600" dirty="0">
              <a:solidFill>
                <a:schemeClr val="bg1"/>
              </a:solidFill>
              <a:latin typeface="Gilroy ExtraBold" panose="00000900000000000000" charset="-52"/>
            </a:endParaRPr>
          </a:p>
        </p:txBody>
      </p:sp>
      <p:sp>
        <p:nvSpPr>
          <p:cNvPr id="4" name="Прямоугольник 3"/>
          <p:cNvSpPr/>
          <p:nvPr/>
        </p:nvSpPr>
        <p:spPr>
          <a:xfrm>
            <a:off x="407368" y="2088921"/>
            <a:ext cx="5688632" cy="2726387"/>
          </a:xfrm>
          <a:prstGeom prst="rect">
            <a:avLst/>
          </a:prstGeom>
        </p:spPr>
        <p:txBody>
          <a:bodyPr wrap="square">
            <a:spAutoFit/>
          </a:bodyPr>
          <a:lstStyle/>
          <a:p>
            <a:pPr lvl="0" algn="just">
              <a:lnSpc>
                <a:spcPct val="150000"/>
              </a:lnSpc>
              <a:spcBef>
                <a:spcPts val="1100"/>
              </a:spcBef>
            </a:pPr>
            <a:r>
              <a:rPr lang="ru-RU" dirty="0" err="1">
                <a:latin typeface="Gilroy Light" panose="00000400000000000000" charset="-52"/>
                <a:sym typeface="Roboto"/>
              </a:rPr>
              <a:t>Facebook</a:t>
            </a:r>
            <a:r>
              <a:rPr lang="ru-RU" dirty="0">
                <a:latin typeface="Gilroy Light" panose="00000400000000000000" charset="-52"/>
                <a:sym typeface="Roboto"/>
              </a:rPr>
              <a:t> выпустил приложение </a:t>
            </a:r>
            <a:r>
              <a:rPr lang="ru-RU" dirty="0" err="1">
                <a:latin typeface="Gilroy Light" panose="00000400000000000000" charset="-52"/>
                <a:sym typeface="Roboto"/>
              </a:rPr>
              <a:t>Viewpoints</a:t>
            </a:r>
            <a:r>
              <a:rPr lang="ru-RU" dirty="0">
                <a:latin typeface="Gilroy Light" panose="00000400000000000000" charset="-52"/>
                <a:sym typeface="Roboto"/>
              </a:rPr>
              <a:t>. Оно позволяет пользователям заработать на прохождении опросов и решении других задач.</a:t>
            </a:r>
          </a:p>
          <a:p>
            <a:pPr lvl="0" algn="just">
              <a:lnSpc>
                <a:spcPct val="150000"/>
              </a:lnSpc>
              <a:spcBef>
                <a:spcPts val="1100"/>
              </a:spcBef>
            </a:pPr>
            <a:r>
              <a:rPr lang="ru-RU" dirty="0">
                <a:latin typeface="Gilroy Light" panose="00000400000000000000" charset="-52"/>
                <a:sym typeface="Roboto"/>
              </a:rPr>
              <a:t>Сейчас приложение доступно только в США, но в течение 2020 года должно появиться и в остальном мире.</a:t>
            </a:r>
          </a:p>
        </p:txBody>
      </p:sp>
      <p:pic>
        <p:nvPicPr>
          <p:cNvPr id="5" name="Google Shape;304;p46"/>
          <p:cNvPicPr preferRelativeResize="0"/>
          <p:nvPr/>
        </p:nvPicPr>
        <p:blipFill>
          <a:blip r:embed="rId3">
            <a:alphaModFix/>
          </a:blip>
          <a:stretch>
            <a:fillRect/>
          </a:stretch>
        </p:blipFill>
        <p:spPr>
          <a:xfrm>
            <a:off x="7115695" y="2247052"/>
            <a:ext cx="4188800" cy="2699281"/>
          </a:xfrm>
          <a:prstGeom prst="rect">
            <a:avLst/>
          </a:prstGeom>
          <a:noFill/>
          <a:ln>
            <a:noFill/>
          </a:ln>
        </p:spPr>
      </p:pic>
      <p:grpSp>
        <p:nvGrpSpPr>
          <p:cNvPr id="6" name="Группа 5"/>
          <p:cNvGrpSpPr/>
          <p:nvPr/>
        </p:nvGrpSpPr>
        <p:grpSpPr>
          <a:xfrm>
            <a:off x="983432" y="5239413"/>
            <a:ext cx="1099397" cy="1099397"/>
            <a:chOff x="704849" y="476250"/>
            <a:chExt cx="2952750" cy="2952750"/>
          </a:xfrm>
          <a:solidFill>
            <a:srgbClr val="0883E0"/>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35427469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6763" y="2985289"/>
            <a:ext cx="9538474" cy="887422"/>
          </a:xfrm>
          <a:prstGeom prst="rect">
            <a:avLst/>
          </a:prstGeom>
          <a:noFill/>
        </p:spPr>
        <p:txBody>
          <a:bodyPr wrap="square" rtlCol="0">
            <a:spAutoFit/>
          </a:bodyPr>
          <a:lstStyle/>
          <a:p>
            <a:pPr algn="ctr">
              <a:lnSpc>
                <a:spcPts val="6200"/>
              </a:lnSpc>
            </a:pPr>
            <a:r>
              <a:rPr lang="en-US" sz="6600" spc="410" dirty="0" smtClean="0">
                <a:solidFill>
                  <a:schemeClr val="bg1"/>
                </a:solidFill>
                <a:latin typeface="Gotham Pro Medium" panose="02000603030000020004" pitchFamily="2" charset="0"/>
                <a:cs typeface="Gotham Pro Medium" panose="02000603030000020004" pitchFamily="2" charset="0"/>
              </a:rPr>
              <a:t>ODNOKLASSNIKI</a:t>
            </a:r>
            <a:endParaRPr lang="ru-RU" sz="6600" spc="410" dirty="0">
              <a:solidFill>
                <a:schemeClr val="bg1"/>
              </a:solidFill>
              <a:latin typeface="Gotham Pro Medium" panose="02000603030000020004" pitchFamily="2" charset="0"/>
              <a:cs typeface="Gotham Pro Medium" panose="02000603030000020004" pitchFamily="2" charset="0"/>
            </a:endParaRPr>
          </a:p>
        </p:txBody>
      </p:sp>
    </p:spTree>
    <p:extLst>
      <p:ext uri="{BB962C8B-B14F-4D97-AF65-F5344CB8AC3E}">
        <p14:creationId xmlns:p14="http://schemas.microsoft.com/office/powerpoint/2010/main" val="37968601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7824192" y="5695178"/>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320;p48"/>
          <p:cNvSpPr txBox="1"/>
          <p:nvPr/>
        </p:nvSpPr>
        <p:spPr>
          <a:xfrm>
            <a:off x="263352" y="116632"/>
            <a:ext cx="9948488" cy="526200"/>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dirty="0">
                <a:latin typeface="Gilroy ExtraBold" panose="00000900000000000000" charset="-52"/>
                <a:sym typeface="Montserrat"/>
              </a:rPr>
              <a:t> </a:t>
            </a:r>
            <a:r>
              <a:rPr lang="ru" sz="3600" dirty="0" smtClean="0">
                <a:solidFill>
                  <a:schemeClr val="bg1"/>
                </a:solidFill>
                <a:latin typeface="Gilroy ExtraBold" panose="00000900000000000000" charset="-52"/>
                <a:sym typeface="Montserrat"/>
              </a:rPr>
              <a:t>Заработок на прямых трансляциях</a:t>
            </a:r>
            <a:endParaRPr sz="3600" dirty="0">
              <a:solidFill>
                <a:schemeClr val="bg1"/>
              </a:solidFill>
              <a:latin typeface="Gilroy ExtraBold" panose="00000900000000000000" charset="-52"/>
            </a:endParaRPr>
          </a:p>
        </p:txBody>
      </p:sp>
      <p:sp>
        <p:nvSpPr>
          <p:cNvPr id="4" name="Прямоугольник 3"/>
          <p:cNvSpPr/>
          <p:nvPr/>
        </p:nvSpPr>
        <p:spPr>
          <a:xfrm>
            <a:off x="407368" y="1892427"/>
            <a:ext cx="4933768" cy="3000821"/>
          </a:xfrm>
          <a:prstGeom prst="rect">
            <a:avLst/>
          </a:prstGeom>
        </p:spPr>
        <p:txBody>
          <a:bodyPr wrap="square">
            <a:spAutoFit/>
          </a:bodyPr>
          <a:lstStyle/>
          <a:p>
            <a:pPr lvl="0" algn="just">
              <a:lnSpc>
                <a:spcPct val="150000"/>
              </a:lnSpc>
              <a:spcBef>
                <a:spcPts val="1200"/>
              </a:spcBef>
            </a:pPr>
            <a:r>
              <a:rPr lang="ru-RU" dirty="0">
                <a:solidFill>
                  <a:schemeClr val="dk1"/>
                </a:solidFill>
                <a:latin typeface="Gilroy Light" panose="00000400000000000000" charset="-52"/>
                <a:ea typeface="Roboto"/>
                <a:cs typeface="Roboto"/>
                <a:sym typeface="Roboto"/>
              </a:rPr>
              <a:t>Теперь в «Одноклассниках» можно заработать на прямых трансляциях. Во время эфира авторы могут получать платные подарки от зрителей, а затем переводить их в деньги. В плюсе останется и даритель – на его счет поступит виртуальная валюта </a:t>
            </a:r>
            <a:r>
              <a:rPr lang="ru-RU" dirty="0" err="1">
                <a:solidFill>
                  <a:schemeClr val="dk1"/>
                </a:solidFill>
                <a:latin typeface="Gilroy Light" panose="00000400000000000000" charset="-52"/>
                <a:ea typeface="Roboto"/>
                <a:cs typeface="Roboto"/>
                <a:sym typeface="Roboto"/>
              </a:rPr>
              <a:t>соцсети</a:t>
            </a:r>
            <a:r>
              <a:rPr lang="ru-RU" dirty="0" smtClean="0">
                <a:solidFill>
                  <a:schemeClr val="dk1"/>
                </a:solidFill>
                <a:latin typeface="Gilroy Light" panose="00000400000000000000" charset="-52"/>
                <a:ea typeface="Roboto"/>
                <a:cs typeface="Roboto"/>
                <a:sym typeface="Roboto"/>
              </a:rPr>
              <a:t>.</a:t>
            </a:r>
          </a:p>
        </p:txBody>
      </p:sp>
      <p:pic>
        <p:nvPicPr>
          <p:cNvPr id="5" name="Google Shape;321;p48"/>
          <p:cNvPicPr preferRelativeResize="0"/>
          <p:nvPr/>
        </p:nvPicPr>
        <p:blipFill>
          <a:blip r:embed="rId3">
            <a:alphaModFix/>
          </a:blip>
          <a:stretch>
            <a:fillRect/>
          </a:stretch>
        </p:blipFill>
        <p:spPr>
          <a:xfrm>
            <a:off x="6096000" y="2111831"/>
            <a:ext cx="3994651" cy="2634338"/>
          </a:xfrm>
          <a:prstGeom prst="rect">
            <a:avLst/>
          </a:prstGeom>
          <a:noFill/>
          <a:ln>
            <a:noFill/>
          </a:ln>
        </p:spPr>
      </p:pic>
      <p:grpSp>
        <p:nvGrpSpPr>
          <p:cNvPr id="6" name="Группа 5"/>
          <p:cNvGrpSpPr/>
          <p:nvPr/>
        </p:nvGrpSpPr>
        <p:grpSpPr>
          <a:xfrm>
            <a:off x="3503712" y="5396310"/>
            <a:ext cx="1099397" cy="1099397"/>
            <a:chOff x="704849" y="476250"/>
            <a:chExt cx="2952750" cy="2952750"/>
          </a:xfrm>
          <a:solidFill>
            <a:schemeClr val="bg1"/>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027407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a:hlinkClick r:id="rId2"/>
          </p:cNvPr>
          <p:cNvSpPr/>
          <p:nvPr/>
        </p:nvSpPr>
        <p:spPr>
          <a:xfrm>
            <a:off x="8218948" y="5586317"/>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sp>
        <p:nvSpPr>
          <p:cNvPr id="3" name="Google Shape;331;p49"/>
          <p:cNvSpPr txBox="1"/>
          <p:nvPr/>
        </p:nvSpPr>
        <p:spPr>
          <a:xfrm>
            <a:off x="263352" y="116632"/>
            <a:ext cx="7958700" cy="526200"/>
          </a:xfrm>
          <a:prstGeom prst="rect">
            <a:avLst/>
          </a:prstGeom>
          <a:noFill/>
          <a:ln>
            <a:noFill/>
          </a:ln>
        </p:spPr>
        <p:txBody>
          <a:bodyPr spcFirstLastPara="1" wrap="square" lIns="91425" tIns="91425" rIns="91425" bIns="91425" anchor="t" anchorCtr="0">
            <a:noAutofit/>
          </a:bodyPr>
          <a:lstStyle/>
          <a:p>
            <a:pPr marL="0" lvl="0" indent="0" algn="l" rtl="0">
              <a:lnSpc>
                <a:spcPct val="259090"/>
              </a:lnSpc>
              <a:spcBef>
                <a:spcPts val="0"/>
              </a:spcBef>
              <a:spcAft>
                <a:spcPts val="0"/>
              </a:spcAft>
              <a:buNone/>
            </a:pPr>
            <a:r>
              <a:rPr lang="ru" sz="3600" dirty="0" smtClean="0">
                <a:solidFill>
                  <a:schemeClr val="bg1"/>
                </a:solidFill>
                <a:latin typeface="Gilroy ExtraBold" panose="00000900000000000000" charset="-52"/>
                <a:sym typeface="Montserrat"/>
              </a:rPr>
              <a:t>Редактирование промопостов</a:t>
            </a:r>
            <a:endParaRPr sz="3600" dirty="0">
              <a:solidFill>
                <a:schemeClr val="bg1"/>
              </a:solidFill>
              <a:latin typeface="Gilroy ExtraBold" panose="00000900000000000000" charset="-52"/>
            </a:endParaRPr>
          </a:p>
        </p:txBody>
      </p:sp>
      <p:sp>
        <p:nvSpPr>
          <p:cNvPr id="4" name="Прямоугольник 3"/>
          <p:cNvSpPr/>
          <p:nvPr/>
        </p:nvSpPr>
        <p:spPr>
          <a:xfrm>
            <a:off x="407368" y="1694469"/>
            <a:ext cx="4943944" cy="4393510"/>
          </a:xfrm>
          <a:prstGeom prst="rect">
            <a:avLst/>
          </a:prstGeom>
        </p:spPr>
        <p:txBody>
          <a:bodyPr wrap="square">
            <a:spAutoFit/>
          </a:bodyPr>
          <a:lstStyle/>
          <a:p>
            <a:pPr lvl="0" algn="just">
              <a:lnSpc>
                <a:spcPct val="150000"/>
              </a:lnSpc>
              <a:spcBef>
                <a:spcPts val="1200"/>
              </a:spcBef>
            </a:pPr>
            <a:r>
              <a:rPr lang="ru-RU" dirty="0">
                <a:latin typeface="Gilroy Light" panose="00000400000000000000" charset="-52"/>
                <a:sym typeface="Roboto"/>
              </a:rPr>
              <a:t>Запустили пост в продвижение через </a:t>
            </a:r>
            <a:r>
              <a:rPr lang="ru-RU" dirty="0" err="1">
                <a:latin typeface="Gilroy Light" panose="00000400000000000000" charset="-52"/>
                <a:sym typeface="Roboto"/>
              </a:rPr>
              <a:t>myTarget</a:t>
            </a:r>
            <a:r>
              <a:rPr lang="ru-RU" dirty="0">
                <a:latin typeface="Gilroy Light" panose="00000400000000000000" charset="-52"/>
                <a:sym typeface="Roboto"/>
              </a:rPr>
              <a:t>, но его нужно срочно отредактировать?</a:t>
            </a:r>
            <a:br>
              <a:rPr lang="ru-RU" dirty="0">
                <a:latin typeface="Gilroy Light" panose="00000400000000000000" charset="-52"/>
                <a:sym typeface="Roboto"/>
              </a:rPr>
            </a:br>
            <a:r>
              <a:rPr lang="ru-RU" dirty="0">
                <a:latin typeface="Gilroy Light" panose="00000400000000000000" charset="-52"/>
                <a:sym typeface="Roboto"/>
              </a:rPr>
              <a:t>В «Одноклассниках» это больше не проблема. Теперь возможность редактирования есть даже после запуска кампании. Корректировать можно все компоненты – текст, креатив, ссылки.</a:t>
            </a:r>
          </a:p>
          <a:p>
            <a:pPr lvl="0">
              <a:lnSpc>
                <a:spcPct val="150000"/>
              </a:lnSpc>
              <a:spcBef>
                <a:spcPts val="1200"/>
              </a:spcBef>
            </a:pPr>
            <a:endParaRPr lang="ru-RU" u="sng" dirty="0" smtClean="0"/>
          </a:p>
          <a:p>
            <a:pPr lvl="0">
              <a:lnSpc>
                <a:spcPct val="150000"/>
              </a:lnSpc>
              <a:spcBef>
                <a:spcPts val="1200"/>
              </a:spcBef>
            </a:pPr>
            <a:endParaRPr lang="ru-RU" sz="1100" dirty="0">
              <a:solidFill>
                <a:srgbClr val="010101"/>
              </a:solidFill>
              <a:highlight>
                <a:srgbClr val="FFFFFF"/>
              </a:highlight>
              <a:latin typeface="Roboto"/>
              <a:ea typeface="Roboto"/>
              <a:cs typeface="Roboto"/>
              <a:sym typeface="Roboto"/>
            </a:endParaRPr>
          </a:p>
        </p:txBody>
      </p:sp>
      <p:pic>
        <p:nvPicPr>
          <p:cNvPr id="5" name="Google Shape;332;p49"/>
          <p:cNvPicPr preferRelativeResize="0"/>
          <p:nvPr/>
        </p:nvPicPr>
        <p:blipFill>
          <a:blip r:embed="rId3">
            <a:alphaModFix/>
          </a:blip>
          <a:stretch>
            <a:fillRect/>
          </a:stretch>
        </p:blipFill>
        <p:spPr>
          <a:xfrm>
            <a:off x="7950489" y="1520585"/>
            <a:ext cx="2655166" cy="3512340"/>
          </a:xfrm>
          <a:prstGeom prst="rect">
            <a:avLst/>
          </a:prstGeom>
          <a:noFill/>
          <a:ln>
            <a:noFill/>
          </a:ln>
        </p:spPr>
      </p:pic>
      <p:grpSp>
        <p:nvGrpSpPr>
          <p:cNvPr id="6" name="Группа 5"/>
          <p:cNvGrpSpPr/>
          <p:nvPr/>
        </p:nvGrpSpPr>
        <p:grpSpPr>
          <a:xfrm>
            <a:off x="10920536" y="260648"/>
            <a:ext cx="1099397" cy="1099397"/>
            <a:chOff x="704849" y="476250"/>
            <a:chExt cx="2952750" cy="2952750"/>
          </a:xfrm>
          <a:solidFill>
            <a:schemeClr val="bg1"/>
          </a:solidFill>
        </p:grpSpPr>
        <p:sp>
          <p:nvSpPr>
            <p:cNvPr id="7" name="Прямоугольник 6"/>
            <p:cNvSpPr/>
            <p:nvPr/>
          </p:nvSpPr>
          <p:spPr>
            <a:xfrm rot="189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8" name="Прямоугольник 7"/>
            <p:cNvSpPr/>
            <p:nvPr/>
          </p:nvSpPr>
          <p:spPr>
            <a:xfrm rot="2700000">
              <a:off x="1790699" y="476250"/>
              <a:ext cx="781050" cy="295275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697169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23459945" y="3686175"/>
            <a:ext cx="1714500" cy="6343650"/>
          </a:xfrm>
          <a:prstGeom prst="roundRect">
            <a:avLst>
              <a:gd name="adj" fmla="val 50000"/>
            </a:avLst>
          </a:prstGeom>
          <a:solidFill>
            <a:schemeClr val="bg1"/>
          </a:solidFill>
          <a:ln>
            <a:noFill/>
          </a:ln>
          <a:effectLst>
            <a:outerShdw blurRad="342900" dist="254000" sx="98000" sy="98000" algn="l" rotWithShape="0">
              <a:srgbClr val="3238AA">
                <a:alpha val="29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grpSp>
        <p:nvGrpSpPr>
          <p:cNvPr id="3" name="Группа 2"/>
          <p:cNvGrpSpPr/>
          <p:nvPr/>
        </p:nvGrpSpPr>
        <p:grpSpPr>
          <a:xfrm>
            <a:off x="1170289" y="874301"/>
            <a:ext cx="8617301" cy="4838469"/>
            <a:chOff x="11792546" y="2475741"/>
            <a:chExt cx="15329085" cy="8607028"/>
          </a:xfrm>
        </p:grpSpPr>
        <p:sp>
          <p:nvSpPr>
            <p:cNvPr id="4" name="Shape 188"/>
            <p:cNvSpPr/>
            <p:nvPr/>
          </p:nvSpPr>
          <p:spPr>
            <a:xfrm>
              <a:off x="12019549" y="4277822"/>
              <a:ext cx="9418329" cy="14853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lvl="0">
                <a:lnSpc>
                  <a:spcPct val="100000"/>
                </a:lnSpc>
                <a:spcBef>
                  <a:spcPts val="0"/>
                </a:spcBef>
                <a:defRPr sz="1800">
                  <a:solidFill>
                    <a:srgbClr val="000000"/>
                  </a:solidFill>
                </a:defRPr>
              </a:pPr>
              <a:r>
                <a:rPr lang="ru-RU" dirty="0" smtClean="0">
                  <a:solidFill>
                    <a:schemeClr val="bg1"/>
                  </a:solidFill>
                  <a:latin typeface="Gotham Pro Medium" panose="02000603030000020004" pitchFamily="2" charset="0"/>
                  <a:ea typeface="Lato Light"/>
                  <a:cs typeface="Gotham Pro Medium" panose="02000603030000020004" pitchFamily="2" charset="0"/>
                </a:rPr>
                <a:t>В </a:t>
              </a:r>
              <a:r>
                <a:rPr lang="ru-RU" dirty="0">
                  <a:solidFill>
                    <a:schemeClr val="bg1"/>
                  </a:solidFill>
                  <a:latin typeface="Gotham Pro Medium" panose="02000603030000020004" pitchFamily="2" charset="0"/>
                  <a:ea typeface="Lato Light"/>
                  <a:cs typeface="Gotham Pro Medium" panose="02000603030000020004" pitchFamily="2" charset="0"/>
                </a:rPr>
                <a:t>нашей команде работают </a:t>
              </a:r>
              <a:endParaRPr lang="ru-RU" dirty="0" smtClean="0">
                <a:solidFill>
                  <a:schemeClr val="bg1"/>
                </a:solidFill>
                <a:latin typeface="Gotham Pro Medium" panose="02000603030000020004" pitchFamily="2" charset="0"/>
                <a:ea typeface="Lato Light"/>
                <a:cs typeface="Gotham Pro Medium" panose="02000603030000020004" pitchFamily="2" charset="0"/>
              </a:endParaRPr>
            </a:p>
            <a:p>
              <a:pPr lvl="0">
                <a:lnSpc>
                  <a:spcPct val="100000"/>
                </a:lnSpc>
                <a:spcBef>
                  <a:spcPts val="0"/>
                </a:spcBef>
                <a:defRPr sz="1800">
                  <a:solidFill>
                    <a:srgbClr val="000000"/>
                  </a:solidFill>
                </a:defRPr>
              </a:pPr>
              <a:r>
                <a:rPr lang="ru-RU" sz="3200" dirty="0" smtClean="0">
                  <a:solidFill>
                    <a:schemeClr val="bg1"/>
                  </a:solidFill>
                  <a:effectLst>
                    <a:outerShdw blurRad="38100" dist="38100" dir="2700000" algn="tl">
                      <a:srgbClr val="000000">
                        <a:alpha val="43137"/>
                      </a:srgbClr>
                    </a:outerShdw>
                  </a:effectLst>
                  <a:latin typeface="Gotham Pro Medium" panose="02000603030000020004" pitchFamily="2" charset="0"/>
                  <a:ea typeface="Lato Light"/>
                  <a:cs typeface="Gotham Pro Medium" panose="02000603030000020004" pitchFamily="2" charset="0"/>
                </a:rPr>
                <a:t>300</a:t>
              </a:r>
              <a:r>
                <a:rPr lang="ru-RU" sz="3600" dirty="0" smtClean="0">
                  <a:solidFill>
                    <a:srgbClr val="A03B9F"/>
                  </a:solidFill>
                  <a:latin typeface="Gotham Pro Light" panose="02000503030000020004" pitchFamily="2" charset="0"/>
                  <a:ea typeface="Lato Light"/>
                  <a:cs typeface="Gotham Pro Light" panose="02000503030000020004" pitchFamily="2" charset="0"/>
                </a:rPr>
                <a:t> </a:t>
              </a:r>
              <a:r>
                <a:rPr lang="ru-RU" dirty="0">
                  <a:solidFill>
                    <a:schemeClr val="bg1"/>
                  </a:solidFill>
                  <a:latin typeface="Gotham Pro Light" panose="02000503030000020004" pitchFamily="2" charset="0"/>
                  <a:ea typeface="Lato Light"/>
                  <a:cs typeface="Gotham Pro Light" panose="02000503030000020004" pitchFamily="2" charset="0"/>
                </a:rPr>
                <a:t>высококлассных специалистов.</a:t>
              </a:r>
              <a:endParaRPr lang="en-US" dirty="0">
                <a:solidFill>
                  <a:schemeClr val="bg1"/>
                </a:solidFill>
                <a:latin typeface="Gotham Pro Light" panose="02000503030000020004" pitchFamily="2" charset="0"/>
                <a:ea typeface="Lato Light"/>
                <a:cs typeface="Gotham Pro Light" panose="02000503030000020004" pitchFamily="2" charset="0"/>
              </a:endParaRPr>
            </a:p>
          </p:txBody>
        </p:sp>
        <p:grpSp>
          <p:nvGrpSpPr>
            <p:cNvPr id="5" name="Группа 4"/>
            <p:cNvGrpSpPr/>
            <p:nvPr/>
          </p:nvGrpSpPr>
          <p:grpSpPr>
            <a:xfrm>
              <a:off x="13283213" y="5922203"/>
              <a:ext cx="8320301" cy="1524449"/>
              <a:chOff x="14615902" y="4599023"/>
              <a:chExt cx="8320301" cy="1524449"/>
            </a:xfrm>
          </p:grpSpPr>
          <p:sp>
            <p:nvSpPr>
              <p:cNvPr id="17" name="TextBox 16"/>
              <p:cNvSpPr txBox="1"/>
              <p:nvPr/>
            </p:nvSpPr>
            <p:spPr>
              <a:xfrm>
                <a:off x="14615902" y="5192804"/>
                <a:ext cx="8320301" cy="930668"/>
              </a:xfrm>
              <a:prstGeom prst="rect">
                <a:avLst/>
              </a:prstGeom>
              <a:noFill/>
            </p:spPr>
            <p:txBody>
              <a:bodyPr wrap="square" lIns="243797" tIns="121899" rIns="243797" bIns="121899" rtlCol="0">
                <a:spAutoFit/>
              </a:bodyPr>
              <a:lstStyle/>
              <a:p>
                <a:r>
                  <a:rPr lang="ru-RU" dirty="0">
                    <a:solidFill>
                      <a:schemeClr val="bg1"/>
                    </a:solidFill>
                    <a:latin typeface="Gilroy Light" panose="00000400000000000000" charset="-52"/>
                  </a:rPr>
                  <a:t>109028, </a:t>
                </a:r>
                <a:r>
                  <a:rPr lang="ru-RU" dirty="0" err="1">
                    <a:solidFill>
                      <a:schemeClr val="bg1"/>
                    </a:solidFill>
                    <a:latin typeface="Gilroy Light" panose="00000400000000000000" charset="-52"/>
                  </a:rPr>
                  <a:t>Москва,ул</a:t>
                </a:r>
                <a:r>
                  <a:rPr lang="ru-RU" dirty="0">
                    <a:solidFill>
                      <a:schemeClr val="bg1"/>
                    </a:solidFill>
                    <a:latin typeface="Gilroy Light" panose="00000400000000000000" charset="-52"/>
                  </a:rPr>
                  <a:t>. Воронцово Поле, 5</a:t>
                </a:r>
                <a:endParaRPr lang="ru-RU" spc="300" dirty="0">
                  <a:solidFill>
                    <a:schemeClr val="bg1"/>
                  </a:solidFill>
                  <a:latin typeface="Gilroy Light" panose="00000400000000000000" charset="-52"/>
                  <a:ea typeface="Roboto Light" panose="02000000000000000000" pitchFamily="2" charset="0"/>
                  <a:cs typeface="Arial" panose="020B0604020202020204" pitchFamily="34" charset="0"/>
                </a:endParaRPr>
              </a:p>
            </p:txBody>
          </p:sp>
          <p:sp>
            <p:nvSpPr>
              <p:cNvPr id="18" name="Rectangle 58"/>
              <p:cNvSpPr/>
              <p:nvPr/>
            </p:nvSpPr>
            <p:spPr>
              <a:xfrm>
                <a:off x="14617980" y="4599023"/>
                <a:ext cx="2709379" cy="985416"/>
              </a:xfrm>
              <a:prstGeom prst="rect">
                <a:avLst/>
              </a:prstGeom>
            </p:spPr>
            <p:txBody>
              <a:bodyPr wrap="none" lIns="243797" tIns="121899" rIns="243797" bIns="121899">
                <a:spAutoFit/>
              </a:bodyPr>
              <a:lstStyle/>
              <a:p>
                <a:r>
                  <a:rPr lang="ru-RU" sz="2000" spc="300" dirty="0" smtClean="0">
                    <a:solidFill>
                      <a:schemeClr val="bg1"/>
                    </a:solidFill>
                    <a:latin typeface="Gotham Pro Medium" panose="02000603030000020004" pitchFamily="2" charset="0"/>
                    <a:cs typeface="Gotham Pro Medium" panose="02000603030000020004" pitchFamily="2" charset="0"/>
                  </a:rPr>
                  <a:t>Адрес</a:t>
                </a:r>
                <a:endParaRPr lang="en-US" sz="2000" spc="300" dirty="0">
                  <a:solidFill>
                    <a:schemeClr val="bg1"/>
                  </a:solidFill>
                  <a:latin typeface="Gotham Pro Medium" panose="02000603030000020004" pitchFamily="2" charset="0"/>
                  <a:cs typeface="Gotham Pro Medium" panose="02000603030000020004" pitchFamily="2" charset="0"/>
                </a:endParaRPr>
              </a:p>
            </p:txBody>
          </p:sp>
        </p:grpSp>
        <p:grpSp>
          <p:nvGrpSpPr>
            <p:cNvPr id="6" name="Группа 5"/>
            <p:cNvGrpSpPr/>
            <p:nvPr/>
          </p:nvGrpSpPr>
          <p:grpSpPr>
            <a:xfrm>
              <a:off x="13283212" y="7814539"/>
              <a:ext cx="8224256" cy="1494214"/>
              <a:chOff x="14593029" y="6703198"/>
              <a:chExt cx="8224256" cy="1494214"/>
            </a:xfrm>
          </p:grpSpPr>
          <p:sp>
            <p:nvSpPr>
              <p:cNvPr id="15" name="TextBox 14"/>
              <p:cNvSpPr txBox="1"/>
              <p:nvPr/>
            </p:nvSpPr>
            <p:spPr>
              <a:xfrm>
                <a:off x="14604464" y="7266744"/>
                <a:ext cx="6999047" cy="930668"/>
              </a:xfrm>
              <a:prstGeom prst="rect">
                <a:avLst/>
              </a:prstGeom>
              <a:noFill/>
            </p:spPr>
            <p:txBody>
              <a:bodyPr wrap="square" lIns="243797" tIns="121899" rIns="243797" bIns="121899" rtlCol="0">
                <a:spAutoFit/>
              </a:bodyPr>
              <a:lstStyle/>
              <a:p>
                <a:r>
                  <a:rPr lang="en-US" spc="300" dirty="0" smtClean="0">
                    <a:solidFill>
                      <a:schemeClr val="bg1"/>
                    </a:solidFill>
                    <a:latin typeface="Gotham Pro Light" panose="02000503030000020004" pitchFamily="2" charset="0"/>
                    <a:ea typeface="Roboto Light" panose="02000000000000000000" pitchFamily="2" charset="0"/>
                    <a:cs typeface="Gotham Pro Light" panose="02000503030000020004" pitchFamily="2" charset="0"/>
                  </a:rPr>
                  <a:t>info@nectarin.ru</a:t>
                </a:r>
                <a:endParaRPr lang="en-US" sz="2700" spc="300" dirty="0" smtClean="0">
                  <a:solidFill>
                    <a:schemeClr val="bg1"/>
                  </a:solidFill>
                  <a:latin typeface="Gotham Pro Light" panose="02000503030000020004" pitchFamily="2" charset="0"/>
                  <a:ea typeface="Roboto Light" panose="02000000000000000000" pitchFamily="2" charset="0"/>
                  <a:cs typeface="Gotham Pro Light" panose="02000503030000020004" pitchFamily="2" charset="0"/>
                </a:endParaRPr>
              </a:p>
            </p:txBody>
          </p:sp>
          <p:sp>
            <p:nvSpPr>
              <p:cNvPr id="16" name="Rectangle 59"/>
              <p:cNvSpPr/>
              <p:nvPr/>
            </p:nvSpPr>
            <p:spPr>
              <a:xfrm>
                <a:off x="14593029" y="6703198"/>
                <a:ext cx="8224256" cy="985417"/>
              </a:xfrm>
              <a:prstGeom prst="rect">
                <a:avLst/>
              </a:prstGeom>
            </p:spPr>
            <p:txBody>
              <a:bodyPr wrap="none" lIns="243797" tIns="121899" rIns="243797" bIns="121899">
                <a:spAutoFit/>
              </a:bodyPr>
              <a:lstStyle/>
              <a:p>
                <a:r>
                  <a:rPr lang="ru-RU" sz="2000" spc="300" dirty="0" smtClean="0">
                    <a:solidFill>
                      <a:schemeClr val="bg1"/>
                    </a:solidFill>
                    <a:latin typeface="Gotham Pro Medium" panose="02000603030000020004" pitchFamily="2" charset="0"/>
                    <a:cs typeface="Gotham Pro Medium" panose="02000603030000020004" pitchFamily="2" charset="0"/>
                  </a:rPr>
                  <a:t>Контактная информация</a:t>
                </a:r>
                <a:endParaRPr lang="en-US" sz="2000" spc="300" dirty="0">
                  <a:solidFill>
                    <a:schemeClr val="bg1"/>
                  </a:solidFill>
                  <a:latin typeface="Gotham Pro Medium" panose="02000603030000020004" pitchFamily="2" charset="0"/>
                  <a:cs typeface="Gotham Pro Medium" panose="02000603030000020004" pitchFamily="2" charset="0"/>
                </a:endParaRPr>
              </a:p>
            </p:txBody>
          </p:sp>
        </p:grpSp>
        <p:grpSp>
          <p:nvGrpSpPr>
            <p:cNvPr id="7" name="Группа 6"/>
            <p:cNvGrpSpPr/>
            <p:nvPr/>
          </p:nvGrpSpPr>
          <p:grpSpPr>
            <a:xfrm>
              <a:off x="13283212" y="9558320"/>
              <a:ext cx="7010482" cy="1524449"/>
              <a:chOff x="14593029" y="8898080"/>
              <a:chExt cx="7010482" cy="1524449"/>
            </a:xfrm>
          </p:grpSpPr>
          <p:sp>
            <p:nvSpPr>
              <p:cNvPr id="13" name="TextBox 12"/>
              <p:cNvSpPr txBox="1"/>
              <p:nvPr/>
            </p:nvSpPr>
            <p:spPr>
              <a:xfrm>
                <a:off x="14604464" y="9491861"/>
                <a:ext cx="6999047" cy="930668"/>
              </a:xfrm>
              <a:prstGeom prst="rect">
                <a:avLst/>
              </a:prstGeom>
              <a:noFill/>
            </p:spPr>
            <p:txBody>
              <a:bodyPr wrap="square" lIns="243797" tIns="121899" rIns="243797" bIns="121899" rtlCol="0">
                <a:spAutoFit/>
              </a:bodyPr>
              <a:lstStyle/>
              <a:p>
                <a:r>
                  <a:rPr lang="en-US" spc="300" dirty="0">
                    <a:solidFill>
                      <a:schemeClr val="bg1"/>
                    </a:solidFill>
                    <a:latin typeface="Gotham Pro Light" panose="02000503030000020004" pitchFamily="2" charset="0"/>
                    <a:ea typeface="Roboto Light" panose="02000000000000000000" pitchFamily="2" charset="0"/>
                    <a:cs typeface="Gotham Pro Light" panose="02000503030000020004" pitchFamily="2" charset="0"/>
                  </a:rPr>
                  <a:t>+7 (499) 551-5-551</a:t>
                </a:r>
              </a:p>
            </p:txBody>
          </p:sp>
          <p:sp>
            <p:nvSpPr>
              <p:cNvPr id="14" name="Rectangle 60"/>
              <p:cNvSpPr/>
              <p:nvPr/>
            </p:nvSpPr>
            <p:spPr>
              <a:xfrm>
                <a:off x="14593029" y="8898080"/>
                <a:ext cx="6596028" cy="985416"/>
              </a:xfrm>
              <a:prstGeom prst="rect">
                <a:avLst/>
              </a:prstGeom>
            </p:spPr>
            <p:txBody>
              <a:bodyPr wrap="none" lIns="243797" tIns="121899" rIns="243797" bIns="121899">
                <a:spAutoFit/>
              </a:bodyPr>
              <a:lstStyle/>
              <a:p>
                <a:r>
                  <a:rPr lang="ru-RU" sz="2000" spc="300" dirty="0" smtClean="0">
                    <a:solidFill>
                      <a:schemeClr val="bg1"/>
                    </a:solidFill>
                    <a:latin typeface="Gotham Pro Medium" panose="02000603030000020004" pitchFamily="2" charset="0"/>
                    <a:cs typeface="Gotham Pro Medium" panose="02000603030000020004" pitchFamily="2" charset="0"/>
                  </a:rPr>
                  <a:t>Телефон для связи</a:t>
                </a:r>
                <a:endParaRPr lang="en-US" sz="2000" spc="300" dirty="0">
                  <a:solidFill>
                    <a:schemeClr val="bg1"/>
                  </a:solidFill>
                  <a:latin typeface="Gotham Pro Medium" panose="02000603030000020004" pitchFamily="2" charset="0"/>
                  <a:cs typeface="Gotham Pro Medium" panose="02000603030000020004" pitchFamily="2" charset="0"/>
                </a:endParaRPr>
              </a:p>
            </p:txBody>
          </p:sp>
        </p:grpSp>
        <p:sp>
          <p:nvSpPr>
            <p:cNvPr id="9" name="TextBox 8"/>
            <p:cNvSpPr txBox="1"/>
            <p:nvPr/>
          </p:nvSpPr>
          <p:spPr>
            <a:xfrm>
              <a:off x="11905248" y="2475741"/>
              <a:ext cx="15216383" cy="1609638"/>
            </a:xfrm>
            <a:prstGeom prst="rect">
              <a:avLst/>
            </a:prstGeom>
            <a:noFill/>
          </p:spPr>
          <p:txBody>
            <a:bodyPr wrap="none" rtlCol="0">
              <a:spAutoFit/>
            </a:bodyPr>
            <a:lstStyle/>
            <a:p>
              <a:pPr>
                <a:lnSpc>
                  <a:spcPct val="120000"/>
                </a:lnSpc>
              </a:pPr>
              <a:r>
                <a:rPr lang="ru-RU" sz="2800" spc="300" dirty="0" smtClean="0">
                  <a:solidFill>
                    <a:schemeClr val="bg1"/>
                  </a:solidFill>
                  <a:latin typeface="Gotham Pro Medium" panose="02000603030000020004" pitchFamily="2" charset="0"/>
                  <a:cs typeface="Gotham Pro Medium" panose="02000603030000020004" pitchFamily="2" charset="0"/>
                </a:rPr>
                <a:t>МЫ МОЖЕМ ТАК ЖЕ, ТОЛЬКО КРУЧЕ.</a:t>
              </a:r>
              <a:endParaRPr lang="en-US" sz="2800" spc="300" dirty="0" smtClean="0">
                <a:solidFill>
                  <a:schemeClr val="bg1"/>
                </a:solidFill>
                <a:latin typeface="Gotham Pro Medium" panose="02000603030000020004" pitchFamily="2" charset="0"/>
                <a:cs typeface="Gotham Pro Medium" panose="02000603030000020004" pitchFamily="2" charset="0"/>
              </a:endParaRPr>
            </a:p>
            <a:p>
              <a:pPr>
                <a:lnSpc>
                  <a:spcPct val="120000"/>
                </a:lnSpc>
              </a:pPr>
              <a:endParaRPr lang="en-US" sz="1600" spc="300" dirty="0">
                <a:solidFill>
                  <a:schemeClr val="bg1">
                    <a:lumMod val="85000"/>
                  </a:schemeClr>
                </a:solidFill>
                <a:latin typeface="Gotham Pro Light" panose="02000503030000020004" pitchFamily="2" charset="0"/>
                <a:cs typeface="Gotham Pro Light" panose="02000503030000020004" pitchFamily="2" charset="0"/>
              </a:endParaRPr>
            </a:p>
          </p:txBody>
        </p:sp>
        <p:pic>
          <p:nvPicPr>
            <p:cNvPr id="10" name="Рисунок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854241" y="6352643"/>
              <a:ext cx="1634927" cy="1480689"/>
            </a:xfrm>
            <a:prstGeom prst="rect">
              <a:avLst/>
            </a:prstGeom>
          </p:spPr>
        </p:pic>
        <p:pic>
          <p:nvPicPr>
            <p:cNvPr id="11" name="Рисунок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959637" y="7916170"/>
              <a:ext cx="1424134" cy="1485830"/>
            </a:xfrm>
            <a:prstGeom prst="rect">
              <a:avLst/>
            </a:prstGeom>
          </p:spPr>
        </p:pic>
        <p:pic>
          <p:nvPicPr>
            <p:cNvPr id="12" name="Рисунок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792546" y="9484840"/>
              <a:ext cx="1758319" cy="1588656"/>
            </a:xfrm>
            <a:prstGeom prst="rect">
              <a:avLst/>
            </a:prstGeom>
          </p:spPr>
        </p:pic>
      </p:grpSp>
      <p:pic>
        <p:nvPicPr>
          <p:cNvPr id="2" name="Рисунок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7817" y="884433"/>
            <a:ext cx="4714875" cy="4962525"/>
          </a:xfrm>
          <a:prstGeom prst="rect">
            <a:avLst/>
          </a:prstGeom>
        </p:spPr>
      </p:pic>
    </p:spTree>
    <p:extLst>
      <p:ext uri="{BB962C8B-B14F-4D97-AF65-F5344CB8AC3E}">
        <p14:creationId xmlns:p14="http://schemas.microsoft.com/office/powerpoint/2010/main" val="2625631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360" y="188640"/>
            <a:ext cx="11970163" cy="1200310"/>
          </a:xfrm>
          <a:prstGeom prst="rect">
            <a:avLst/>
          </a:prstGeom>
          <a:noFill/>
        </p:spPr>
        <p:txBody>
          <a:bodyPr wrap="square" lIns="91422" tIns="45711" rIns="91422" bIns="45711" rtlCol="0">
            <a:spAutoFit/>
          </a:bodyPr>
          <a:lstStyle>
            <a:defPPr>
              <a:defRPr lang="en-US"/>
            </a:defPPr>
            <a:lvl1pPr>
              <a:defRPr sz="6000" b="1">
                <a:latin typeface="Lato Bold" panose="020F0502020204030203" pitchFamily="34" charset="0"/>
                <a:ea typeface="Lato Bold" panose="020F0502020204030203" pitchFamily="34" charset="0"/>
                <a:cs typeface="Lato Bold" panose="020F0502020204030203" pitchFamily="34" charset="0"/>
              </a:defRPr>
            </a:lvl1pPr>
          </a:lstStyle>
          <a:p>
            <a:r>
              <a:rPr lang="ru-RU" sz="3600" b="0" dirty="0" smtClean="0">
                <a:solidFill>
                  <a:schemeClr val="bg1"/>
                </a:solidFill>
                <a:latin typeface="Gilroy ExtraBold" panose="00000900000000000000" charset="-52"/>
              </a:rPr>
              <a:t>В Одноклассниках появились персонализированные стикеры от брендов</a:t>
            </a:r>
            <a:endParaRPr lang="ru-RU" sz="3600" b="0" dirty="0">
              <a:solidFill>
                <a:schemeClr val="bg1"/>
              </a:solidFill>
              <a:latin typeface="Gilroy ExtraBold" panose="00000900000000000000" charset="-52"/>
            </a:endParaRPr>
          </a:p>
        </p:txBody>
      </p:sp>
      <p:sp>
        <p:nvSpPr>
          <p:cNvPr id="6" name="Овал 5"/>
          <p:cNvSpPr/>
          <p:nvPr/>
        </p:nvSpPr>
        <p:spPr>
          <a:xfrm>
            <a:off x="-1392832" y="3817685"/>
            <a:ext cx="4123765" cy="3971365"/>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Прямоугольник 2"/>
          <p:cNvSpPr/>
          <p:nvPr/>
        </p:nvSpPr>
        <p:spPr>
          <a:xfrm>
            <a:off x="218457" y="1279053"/>
            <a:ext cx="6629188" cy="4524315"/>
          </a:xfrm>
          <a:prstGeom prst="rect">
            <a:avLst/>
          </a:prstGeom>
        </p:spPr>
        <p:txBody>
          <a:bodyPr wrap="square">
            <a:spAutoFit/>
          </a:bodyPr>
          <a:lstStyle/>
          <a:p>
            <a:pPr algn="just"/>
            <a:r>
              <a:rPr lang="ru-RU" sz="1600" dirty="0">
                <a:solidFill>
                  <a:schemeClr val="bg1"/>
                </a:solidFill>
                <a:latin typeface="Gilroy Light" panose="00000400000000000000" charset="-52"/>
              </a:rPr>
              <a:t>В соцсети </a:t>
            </a:r>
            <a:r>
              <a:rPr lang="ru-RU" sz="1600" dirty="0" smtClean="0">
                <a:solidFill>
                  <a:schemeClr val="bg1"/>
                </a:solidFill>
                <a:latin typeface="Gilroy Light" panose="00000400000000000000" charset="-52"/>
              </a:rPr>
              <a:t>«Одноклассники» </a:t>
            </a:r>
            <a:r>
              <a:rPr lang="ru-RU" sz="1600" dirty="0">
                <a:solidFill>
                  <a:schemeClr val="bg1"/>
                </a:solidFill>
                <a:latin typeface="Gilroy Light" panose="00000400000000000000" charset="-52"/>
              </a:rPr>
              <a:t>появились персонализированные стикеры от брендов. Новый формат рекламы создается на основе фотографии пользователя с помощью нейросетей. </a:t>
            </a: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В специальном приложении пользователи могут загрузить свое фото и получить персонализированный аватар. Овал лица, прическу, аксессуары можно отредактировать. Из получившегося образа технология автоматически отрисует </a:t>
            </a:r>
            <a:r>
              <a:rPr lang="ru-RU" sz="1600" dirty="0" err="1">
                <a:solidFill>
                  <a:schemeClr val="bg1"/>
                </a:solidFill>
                <a:latin typeface="Gilroy Light" panose="00000400000000000000" charset="-52"/>
              </a:rPr>
              <a:t>стикерпак</a:t>
            </a:r>
            <a:r>
              <a:rPr lang="ru-RU" sz="1600" dirty="0">
                <a:solidFill>
                  <a:schemeClr val="bg1"/>
                </a:solidFill>
                <a:latin typeface="Gilroy Light" panose="00000400000000000000" charset="-52"/>
              </a:rPr>
              <a:t>, в который интегрирован бренд. </a:t>
            </a:r>
          </a:p>
          <a:p>
            <a:pPr algn="just"/>
            <a:endParaRPr lang="ru-RU" sz="1600" dirty="0">
              <a:solidFill>
                <a:schemeClr val="bg1"/>
              </a:solidFill>
              <a:latin typeface="Gilroy Light" panose="00000400000000000000" charset="-52"/>
            </a:endParaRPr>
          </a:p>
          <a:p>
            <a:pPr algn="just"/>
            <a:r>
              <a:rPr lang="ru-RU" sz="1600" dirty="0">
                <a:solidFill>
                  <a:schemeClr val="bg1"/>
                </a:solidFill>
                <a:latin typeface="Gilroy Light" panose="00000400000000000000" charset="-52"/>
              </a:rPr>
              <a:t>Формат с персонализированными </a:t>
            </a:r>
            <a:r>
              <a:rPr lang="ru-RU" sz="1600" dirty="0" err="1">
                <a:solidFill>
                  <a:schemeClr val="bg1"/>
                </a:solidFill>
                <a:latin typeface="Gilroy Light" panose="00000400000000000000" charset="-52"/>
              </a:rPr>
              <a:t>стикерпаками</a:t>
            </a:r>
            <a:r>
              <a:rPr lang="ru-RU" sz="1600" dirty="0">
                <a:solidFill>
                  <a:schemeClr val="bg1"/>
                </a:solidFill>
                <a:latin typeface="Gilroy Light" panose="00000400000000000000" charset="-52"/>
              </a:rPr>
              <a:t> уже протестировал сервис такси «</a:t>
            </a:r>
            <a:r>
              <a:rPr lang="ru-RU" sz="1600" dirty="0" err="1">
                <a:solidFill>
                  <a:schemeClr val="bg1"/>
                </a:solidFill>
                <a:latin typeface="Gilroy Light" panose="00000400000000000000" charset="-52"/>
              </a:rPr>
              <a:t>Ситимобил</a:t>
            </a:r>
            <a:r>
              <a:rPr lang="ru-RU" sz="1600" dirty="0">
                <a:solidFill>
                  <a:schemeClr val="bg1"/>
                </a:solidFill>
                <a:latin typeface="Gilroy Light" panose="00000400000000000000" charset="-52"/>
              </a:rPr>
              <a:t>». </a:t>
            </a:r>
            <a:endParaRPr lang="ru-RU" sz="1600" dirty="0" smtClean="0">
              <a:solidFill>
                <a:schemeClr val="bg1"/>
              </a:solidFill>
              <a:latin typeface="Gilroy Light" panose="00000400000000000000" charset="-52"/>
            </a:endParaRPr>
          </a:p>
          <a:p>
            <a:pPr algn="just"/>
            <a:endParaRPr lang="ru-RU" sz="1600" dirty="0">
              <a:solidFill>
                <a:schemeClr val="bg1"/>
              </a:solidFill>
              <a:latin typeface="Gilroy Light" panose="00000400000000000000" charset="-52"/>
            </a:endParaRPr>
          </a:p>
          <a:p>
            <a:pPr algn="just"/>
            <a:r>
              <a:rPr lang="ru-RU" sz="1600" dirty="0" smtClean="0">
                <a:solidFill>
                  <a:schemeClr val="bg1"/>
                </a:solidFill>
                <a:latin typeface="Gilroy Light" panose="00000400000000000000" charset="-52"/>
              </a:rPr>
              <a:t>По </a:t>
            </a:r>
            <a:r>
              <a:rPr lang="ru-RU" sz="1600" dirty="0">
                <a:solidFill>
                  <a:schemeClr val="bg1"/>
                </a:solidFill>
                <a:latin typeface="Gilroy Light" panose="00000400000000000000" charset="-52"/>
              </a:rPr>
              <a:t>сообщению </a:t>
            </a:r>
            <a:r>
              <a:rPr lang="ru-RU" sz="1600" dirty="0" smtClean="0">
                <a:solidFill>
                  <a:schemeClr val="bg1"/>
                </a:solidFill>
                <a:latin typeface="Gilroy Light" panose="00000400000000000000" charset="-52"/>
              </a:rPr>
              <a:t>«Одноклассников», </a:t>
            </a:r>
            <a:r>
              <a:rPr lang="ru-RU" sz="1600" dirty="0" err="1">
                <a:solidFill>
                  <a:schemeClr val="bg1"/>
                </a:solidFill>
                <a:latin typeface="Gilroy Light" panose="00000400000000000000" charset="-52"/>
              </a:rPr>
              <a:t>стикеры</a:t>
            </a:r>
            <a:r>
              <a:rPr lang="ru-RU" sz="1600" dirty="0">
                <a:solidFill>
                  <a:schemeClr val="bg1"/>
                </a:solidFill>
                <a:latin typeface="Gilroy Light" panose="00000400000000000000" charset="-52"/>
              </a:rPr>
              <a:t> в личных сообщениях и комментариях являются одним из </a:t>
            </a:r>
            <a:r>
              <a:rPr lang="ru-RU" sz="1600" dirty="0" smtClean="0">
                <a:solidFill>
                  <a:schemeClr val="bg1"/>
                </a:solidFill>
                <a:latin typeface="Gilroy Light" panose="00000400000000000000" charset="-52"/>
              </a:rPr>
              <a:t>самых </a:t>
            </a:r>
            <a:r>
              <a:rPr lang="ru-RU" sz="1600" dirty="0">
                <a:solidFill>
                  <a:schemeClr val="bg1"/>
                </a:solidFill>
                <a:latin typeface="Gilroy Light" panose="00000400000000000000" charset="-52"/>
              </a:rPr>
              <a:t>популярных способов общения. Новый формат позволит брендам </a:t>
            </a:r>
            <a:r>
              <a:rPr lang="ru-RU" sz="1600" dirty="0" err="1">
                <a:solidFill>
                  <a:schemeClr val="bg1"/>
                </a:solidFill>
                <a:latin typeface="Gilroy Light" panose="00000400000000000000" charset="-52"/>
              </a:rPr>
              <a:t>нативно</a:t>
            </a:r>
            <a:r>
              <a:rPr lang="ru-RU" sz="1600" dirty="0">
                <a:solidFill>
                  <a:schemeClr val="bg1"/>
                </a:solidFill>
                <a:latin typeface="Gilroy Light" panose="00000400000000000000" charset="-52"/>
              </a:rPr>
              <a:t> интегрироваться в </a:t>
            </a:r>
            <a:r>
              <a:rPr lang="ru-RU" sz="1600" dirty="0" err="1">
                <a:solidFill>
                  <a:schemeClr val="bg1"/>
                </a:solidFill>
                <a:latin typeface="Gilroy Light" panose="00000400000000000000" charset="-52"/>
              </a:rPr>
              <a:t>соцсеть</a:t>
            </a:r>
            <a:r>
              <a:rPr lang="ru-RU" sz="1600" dirty="0">
                <a:solidFill>
                  <a:schemeClr val="bg1"/>
                </a:solidFill>
                <a:latin typeface="Gilroy Light" panose="00000400000000000000" charset="-52"/>
              </a:rPr>
              <a:t> и эмоционально сблизиться с клиентами. </a:t>
            </a:r>
            <a:endParaRPr lang="ru-RU" sz="1600" u="sng" dirty="0" smtClean="0">
              <a:solidFill>
                <a:schemeClr val="bg1"/>
              </a:solidFill>
              <a:latin typeface="Gilroy Light" panose="00000400000000000000" charset="-52"/>
              <a:hlinkClick r:id="rId2"/>
            </a:endParaRPr>
          </a:p>
        </p:txBody>
      </p:sp>
      <p:pic>
        <p:nvPicPr>
          <p:cNvPr id="4" name="Picture 2" descr="https://insideok.ru/p/source/Blog/Jan20/screen_citymobil_mob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453" y="1916832"/>
            <a:ext cx="5067686" cy="3378457"/>
          </a:xfrm>
          <a:prstGeom prst="rect">
            <a:avLst/>
          </a:prstGeom>
          <a:noFill/>
          <a:extLst>
            <a:ext uri="{909E8E84-426E-40DD-AFC4-6F175D3DCCD1}">
              <a14:hiddenFill xmlns:a14="http://schemas.microsoft.com/office/drawing/2010/main">
                <a:solidFill>
                  <a:srgbClr val="FFFFFF"/>
                </a:solidFill>
              </a14:hiddenFill>
            </a:ext>
          </a:extLst>
        </p:spPr>
      </p:pic>
      <p:sp>
        <p:nvSpPr>
          <p:cNvPr id="5" name="Скругленный прямоугольник 4">
            <a:hlinkClick r:id="rId4"/>
          </p:cNvPr>
          <p:cNvSpPr/>
          <p:nvPr/>
        </p:nvSpPr>
        <p:spPr>
          <a:xfrm>
            <a:off x="8796998" y="6048364"/>
            <a:ext cx="1995520" cy="501662"/>
          </a:xfrm>
          <a:prstGeom prst="roundRect">
            <a:avLst>
              <a:gd name="adj" fmla="val 50000"/>
            </a:avLst>
          </a:prstGeom>
          <a:solidFill>
            <a:srgbClr val="FF9C1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600" spc="170" dirty="0" smtClean="0">
                <a:latin typeface="Gotham Pro Medium" panose="02000603030000020004" pitchFamily="2" charset="0"/>
                <a:cs typeface="Gotham Pro Medium" panose="02000603030000020004" pitchFamily="2" charset="0"/>
              </a:rPr>
              <a:t>смотреть</a:t>
            </a:r>
            <a:endParaRPr lang="ru-RU" sz="1600" spc="170" dirty="0">
              <a:latin typeface="Gotham Pro Medium" panose="02000603030000020004" pitchFamily="2" charset="0"/>
              <a:cs typeface="Gotham Pro Medium" panose="02000603030000020004" pitchFamily="2" charset="0"/>
            </a:endParaRPr>
          </a:p>
        </p:txBody>
      </p:sp>
      <p:grpSp>
        <p:nvGrpSpPr>
          <p:cNvPr id="7" name="Группа 6"/>
          <p:cNvGrpSpPr/>
          <p:nvPr/>
        </p:nvGrpSpPr>
        <p:grpSpPr>
          <a:xfrm>
            <a:off x="9984432" y="874115"/>
            <a:ext cx="1099397" cy="1099397"/>
            <a:chOff x="704849" y="476250"/>
            <a:chExt cx="2952750" cy="2952750"/>
          </a:xfrm>
        </p:grpSpPr>
        <p:sp>
          <p:nvSpPr>
            <p:cNvPr id="8" name="Прямоугольник 7"/>
            <p:cNvSpPr/>
            <p:nvPr/>
          </p:nvSpPr>
          <p:spPr>
            <a:xfrm rot="189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rot="2700000">
              <a:off x="1790699" y="476250"/>
              <a:ext cx="781050" cy="2952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1681981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2180</TotalTime>
  <Words>5511</Words>
  <Application>Microsoft Office PowerPoint</Application>
  <PresentationFormat>Широкоэкранный</PresentationFormat>
  <Paragraphs>427</Paragraphs>
  <Slides>84</Slides>
  <Notes>0</Notes>
  <HiddenSlides>0</HiddenSlides>
  <MMClips>1</MMClips>
  <ScaleCrop>false</ScaleCrop>
  <HeadingPairs>
    <vt:vector size="6" baseType="variant">
      <vt:variant>
        <vt:lpstr>Использованные шрифты</vt:lpstr>
      </vt:variant>
      <vt:variant>
        <vt:i4>15</vt:i4>
      </vt:variant>
      <vt:variant>
        <vt:lpstr>Тема</vt:lpstr>
      </vt:variant>
      <vt:variant>
        <vt:i4>1</vt:i4>
      </vt:variant>
      <vt:variant>
        <vt:lpstr>Заголовки слайдов</vt:lpstr>
      </vt:variant>
      <vt:variant>
        <vt:i4>84</vt:i4>
      </vt:variant>
    </vt:vector>
  </HeadingPairs>
  <TitlesOfParts>
    <vt:vector size="100" baseType="lpstr">
      <vt:lpstr>Montserrat</vt:lpstr>
      <vt:lpstr>Gotham Pro Medium</vt:lpstr>
      <vt:lpstr>Open Sans</vt:lpstr>
      <vt:lpstr>Lato Light</vt:lpstr>
      <vt:lpstr>Gilroy ExtraBold</vt:lpstr>
      <vt:lpstr>Roboto</vt:lpstr>
      <vt:lpstr>Lato Bold</vt:lpstr>
      <vt:lpstr>Roboto Light</vt:lpstr>
      <vt:lpstr>Gilroy Light</vt:lpstr>
      <vt:lpstr>Verdana</vt:lpstr>
      <vt:lpstr>Calibri Light</vt:lpstr>
      <vt:lpstr>Calibri</vt:lpstr>
      <vt:lpstr>Helvetica Neue Light</vt:lpstr>
      <vt:lpstr>Arial</vt:lpstr>
      <vt:lpstr>Gotham Pro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Рада Лушба</cp:lastModifiedBy>
  <cp:revision>108</cp:revision>
  <dcterms:created xsi:type="dcterms:W3CDTF">2019-12-20T12:37:09Z</dcterms:created>
  <dcterms:modified xsi:type="dcterms:W3CDTF">2020-01-31T15:12:32Z</dcterms:modified>
</cp:coreProperties>
</file>